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obo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f3198ede1_0_457:notes"/>
          <p:cNvSpPr/>
          <p:nvPr>
            <p:ph idx="2" type="sldImg"/>
          </p:nvPr>
        </p:nvSpPr>
        <p:spPr>
          <a:xfrm>
            <a:off x="357188" y="508000"/>
            <a:ext cx="5715000" cy="2540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2bf3198ede1_0_457:notes"/>
          <p:cNvSpPr txBox="1"/>
          <p:nvPr>
            <p:ph idx="1" type="body"/>
          </p:nvPr>
        </p:nvSpPr>
        <p:spPr>
          <a:xfrm>
            <a:off x="642938" y="3217333"/>
            <a:ext cx="5143500" cy="30480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Clr>
                <a:schemeClr val="dk1"/>
              </a:buClr>
              <a:buSzPts val="10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bf3198ede1_0_138:notes"/>
          <p:cNvSpPr txBox="1"/>
          <p:nvPr>
            <p:ph idx="1" type="body"/>
          </p:nvPr>
        </p:nvSpPr>
        <p:spPr>
          <a:xfrm>
            <a:off x="685800" y="4343400"/>
            <a:ext cx="5486400" cy="4114800"/>
          </a:xfrm>
          <a:prstGeom prst="rect">
            <a:avLst/>
          </a:prstGeom>
          <a:noFill/>
          <a:ln>
            <a:noFill/>
          </a:ln>
        </p:spPr>
        <p:txBody>
          <a:bodyPr anchorCtr="0" anchor="t" bIns="92550" lIns="92550" spcFirstLastPara="1" rIns="92550" wrap="square" tIns="92550">
            <a:noAutofit/>
          </a:bodyPr>
          <a:lstStyle/>
          <a:p>
            <a:pPr indent="0" lvl="0" marL="0" rtl="0" algn="l">
              <a:lnSpc>
                <a:spcPct val="100000"/>
              </a:lnSpc>
              <a:spcBef>
                <a:spcPts val="0"/>
              </a:spcBef>
              <a:spcAft>
                <a:spcPts val="0"/>
              </a:spcAft>
              <a:buSzPts val="1100"/>
              <a:buNone/>
            </a:pPr>
            <a:r>
              <a:t/>
            </a:r>
            <a:endParaRPr/>
          </a:p>
        </p:txBody>
      </p:sp>
      <p:sp>
        <p:nvSpPr>
          <p:cNvPr id="242" name="Google Shape;242;g2bf3198ede1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f3198ede1_0_264: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bf3198ede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bf3198ede1_0_264:notes"/>
          <p:cNvSpPr txBox="1"/>
          <p:nvPr>
            <p:ph idx="12" type="sldNum"/>
          </p:nvPr>
        </p:nvSpPr>
        <p:spPr>
          <a:xfrm>
            <a:off x="3884613" y="8685214"/>
            <a:ext cx="2971800" cy="457200"/>
          </a:xfrm>
          <a:prstGeom prst="rect">
            <a:avLst/>
          </a:prstGeom>
          <a:noFill/>
          <a:ln>
            <a:noFill/>
          </a:ln>
        </p:spPr>
        <p:txBody>
          <a:bodyPr anchorCtr="0" anchor="ctr" bIns="79725" lIns="79725" spcFirstLastPara="1" rIns="79725" wrap="square" tIns="79725">
            <a:noAutofit/>
          </a:bodyPr>
          <a:lstStyle/>
          <a:p>
            <a:pPr indent="0" lvl="0" marL="0" rtl="0" algn="l">
              <a:spcBef>
                <a:spcPts val="0"/>
              </a:spcBef>
              <a:spcAft>
                <a:spcPts val="0"/>
              </a:spcAft>
              <a:buNone/>
            </a:pPr>
            <a:fld id="{00000000-1234-1234-1234-123412341234}" type="slidenum">
              <a:rPr lang="en" sz="1200"/>
              <a:t>‹#›</a:t>
            </a:fld>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6a306e6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6a306e6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f3198ede1_0_27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f3198ede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bf3198ede1_0_270:notes"/>
          <p:cNvSpPr txBox="1"/>
          <p:nvPr>
            <p:ph idx="12" type="sldNum"/>
          </p:nvPr>
        </p:nvSpPr>
        <p:spPr>
          <a:xfrm>
            <a:off x="3884613" y="8685214"/>
            <a:ext cx="2971800" cy="457200"/>
          </a:xfrm>
          <a:prstGeom prst="rect">
            <a:avLst/>
          </a:prstGeom>
          <a:noFill/>
          <a:ln>
            <a:noFill/>
          </a:ln>
        </p:spPr>
        <p:txBody>
          <a:bodyPr anchorCtr="0" anchor="ctr" bIns="79725" lIns="79725" spcFirstLastPara="1" rIns="79725" wrap="square" tIns="79725">
            <a:noAutofit/>
          </a:bodyPr>
          <a:lstStyle/>
          <a:p>
            <a:pPr indent="0" lvl="0" marL="0" rtl="0" algn="l">
              <a:spcBef>
                <a:spcPts val="0"/>
              </a:spcBef>
              <a:spcAft>
                <a:spcPts val="0"/>
              </a:spcAft>
              <a:buClr>
                <a:srgbClr val="000000"/>
              </a:buClr>
              <a:buFont typeface="Arial"/>
              <a:buNone/>
            </a:pPr>
            <a:fld id="{00000000-1234-1234-1234-123412341234}" type="slidenum">
              <a:rPr lang="en" sz="1200"/>
              <a:t>‹#›</a:t>
            </a:fld>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bf3198ede1_0_309:notes"/>
          <p:cNvSpPr/>
          <p:nvPr>
            <p:ph idx="2" type="sldImg"/>
          </p:nvPr>
        </p:nvSpPr>
        <p:spPr>
          <a:xfrm>
            <a:off x="-430114" y="684389"/>
            <a:ext cx="7718400" cy="34314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bf3198ede1_0_309:notes"/>
          <p:cNvSpPr txBox="1"/>
          <p:nvPr>
            <p:ph idx="1" type="body"/>
          </p:nvPr>
        </p:nvSpPr>
        <p:spPr>
          <a:xfrm>
            <a:off x="685803" y="434340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bf3198ede1_0_309:notes"/>
          <p:cNvSpPr txBox="1"/>
          <p:nvPr>
            <p:ph idx="12" type="sldNum"/>
          </p:nvPr>
        </p:nvSpPr>
        <p:spPr>
          <a:xfrm>
            <a:off x="3884616" y="8685214"/>
            <a:ext cx="2971800" cy="457200"/>
          </a:xfrm>
          <a:prstGeom prst="rect">
            <a:avLst/>
          </a:prstGeom>
          <a:noFill/>
          <a:ln>
            <a:noFill/>
          </a:ln>
        </p:spPr>
        <p:txBody>
          <a:bodyPr anchorCtr="0" anchor="ctr" bIns="79725" lIns="79725" spcFirstLastPara="1" rIns="79725" wrap="square" tIns="79725">
            <a:noAutofit/>
          </a:bodyPr>
          <a:lstStyle/>
          <a:p>
            <a:pPr indent="0" lvl="0" marL="0" rtl="0" algn="l">
              <a:spcBef>
                <a:spcPts val="0"/>
              </a:spcBef>
              <a:spcAft>
                <a:spcPts val="0"/>
              </a:spcAft>
              <a:buNone/>
            </a:pPr>
            <a:fld id="{00000000-1234-1234-1234-123412341234}" type="slidenum">
              <a:rPr lang="en" sz="1200"/>
              <a:t>‹#›</a:t>
            </a:fld>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bf3198ede1_0_316:notes"/>
          <p:cNvSpPr/>
          <p:nvPr>
            <p:ph idx="2" type="sldImg"/>
          </p:nvPr>
        </p:nvSpPr>
        <p:spPr>
          <a:xfrm>
            <a:off x="-430114" y="684389"/>
            <a:ext cx="7718400" cy="34314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bf3198ede1_0_316:notes"/>
          <p:cNvSpPr txBox="1"/>
          <p:nvPr>
            <p:ph idx="1" type="body"/>
          </p:nvPr>
        </p:nvSpPr>
        <p:spPr>
          <a:xfrm>
            <a:off x="685803" y="434340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bf3198ede1_0_316:notes"/>
          <p:cNvSpPr txBox="1"/>
          <p:nvPr>
            <p:ph idx="12" type="sldNum"/>
          </p:nvPr>
        </p:nvSpPr>
        <p:spPr>
          <a:xfrm>
            <a:off x="3884616" y="8685214"/>
            <a:ext cx="2971800" cy="457200"/>
          </a:xfrm>
          <a:prstGeom prst="rect">
            <a:avLst/>
          </a:prstGeom>
          <a:noFill/>
          <a:ln>
            <a:noFill/>
          </a:ln>
        </p:spPr>
        <p:txBody>
          <a:bodyPr anchorCtr="0" anchor="ctr" bIns="79725" lIns="79725" spcFirstLastPara="1" rIns="79725" wrap="square" tIns="79725">
            <a:noAutofit/>
          </a:bodyPr>
          <a:lstStyle/>
          <a:p>
            <a:pPr indent="0" lvl="0" marL="0" rtl="0" algn="l">
              <a:spcBef>
                <a:spcPts val="0"/>
              </a:spcBef>
              <a:spcAft>
                <a:spcPts val="0"/>
              </a:spcAft>
              <a:buNone/>
            </a:pPr>
            <a:fld id="{00000000-1234-1234-1234-123412341234}" type="slidenum">
              <a:rPr lang="en" sz="1200"/>
              <a:t>‹#›</a:t>
            </a:fld>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f3198ede1_0_327:notes"/>
          <p:cNvSpPr/>
          <p:nvPr>
            <p:ph idx="2" type="sldImg"/>
          </p:nvPr>
        </p:nvSpPr>
        <p:spPr>
          <a:xfrm>
            <a:off x="-430114" y="684389"/>
            <a:ext cx="7718400" cy="34314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bf3198ede1_0_327:notes"/>
          <p:cNvSpPr txBox="1"/>
          <p:nvPr>
            <p:ph idx="1" type="body"/>
          </p:nvPr>
        </p:nvSpPr>
        <p:spPr>
          <a:xfrm>
            <a:off x="685803" y="4343404"/>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bf3198ede1_0_327:notes"/>
          <p:cNvSpPr txBox="1"/>
          <p:nvPr>
            <p:ph idx="12" type="sldNum"/>
          </p:nvPr>
        </p:nvSpPr>
        <p:spPr>
          <a:xfrm>
            <a:off x="3884616" y="8685214"/>
            <a:ext cx="2971800" cy="457200"/>
          </a:xfrm>
          <a:prstGeom prst="rect">
            <a:avLst/>
          </a:prstGeom>
          <a:noFill/>
          <a:ln>
            <a:noFill/>
          </a:ln>
        </p:spPr>
        <p:txBody>
          <a:bodyPr anchorCtr="0" anchor="ctr" bIns="79725" lIns="79725" spcFirstLastPara="1" rIns="79725" wrap="square" tIns="79725">
            <a:noAutofit/>
          </a:bodyPr>
          <a:lstStyle/>
          <a:p>
            <a:pPr indent="0" lvl="0" marL="0" rtl="0" algn="l">
              <a:spcBef>
                <a:spcPts val="0"/>
              </a:spcBef>
              <a:spcAft>
                <a:spcPts val="0"/>
              </a:spcAft>
              <a:buNone/>
            </a:pPr>
            <a:fld id="{00000000-1234-1234-1234-123412341234}" type="slidenum">
              <a:rPr lang="en" sz="1200"/>
              <a:t>‹#›</a:t>
            </a:fld>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SLIDES_API123780817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SLIDES_API123780817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28" name="Google Shape;12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8504275c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18504275c3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8504275c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8504275c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bf3198ede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bf3198ede1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highlight>
                  <a:srgbClr val="FFFFFF"/>
                </a:highlight>
              </a:rPr>
              <a:t>PAV is a lightweight ontology for tracking Provenance, Authoring and Versioning. PAV specializes the W3C provenance ontology PROV-O in order to describe authorship, curation and digital creation of online resources</a:t>
            </a:r>
            <a:endParaRPr>
              <a:solidFill>
                <a:schemeClr val="dk1"/>
              </a:solidFill>
              <a:highlight>
                <a:srgbClr val="FFFFFF"/>
              </a:highlight>
            </a:endParaRPr>
          </a:p>
          <a:p>
            <a:pPr indent="0" lvl="0" marL="0" rtl="0" algn="l">
              <a:lnSpc>
                <a:spcPct val="100000"/>
              </a:lnSpc>
              <a:spcBef>
                <a:spcPts val="0"/>
              </a:spcBef>
              <a:spcAft>
                <a:spcPts val="0"/>
              </a:spcAft>
              <a:buSzPts val="1100"/>
              <a:buNone/>
            </a:pPr>
            <a:r>
              <a:t/>
            </a:r>
            <a:endParaRPr>
              <a:solidFill>
                <a:schemeClr val="dk1"/>
              </a:solidFill>
              <a:highlight>
                <a:srgbClr val="FFFFFF"/>
              </a:highlight>
            </a:endParaRPr>
          </a:p>
          <a:p>
            <a:pPr indent="0" lvl="0" marL="0" rtl="0" algn="l">
              <a:lnSpc>
                <a:spcPct val="100000"/>
              </a:lnSpc>
              <a:spcBef>
                <a:spcPts val="0"/>
              </a:spcBef>
              <a:spcAft>
                <a:spcPts val="0"/>
              </a:spcAft>
              <a:buSzPts val="1100"/>
              <a:buNone/>
            </a:pPr>
            <a:r>
              <a:rPr lang="en" sz="1200">
                <a:solidFill>
                  <a:srgbClr val="212529"/>
                </a:solidFill>
                <a:highlight>
                  <a:srgbClr val="FFFFFF"/>
                </a:highlight>
              </a:rPr>
              <a:t>Bioschemas aims to improve the Findability on the Web of life sciences resources such as datasets, software, and training materials. It does this by encouraging people in the life sciences to use Schema.org markup in their websites so that they are indexable by search engines and other services. Bioschemas encourages the consistent use of markup to ease the consumption of the contained markup across many sites.</a:t>
            </a:r>
            <a:endParaRPr>
              <a:solidFill>
                <a:schemeClr val="dk1"/>
              </a:solidFill>
              <a:highlight>
                <a:srgbClr val="FFFFFF"/>
              </a:highlight>
            </a:endParaRPr>
          </a:p>
          <a:p>
            <a:pPr indent="0" lvl="0" marL="0" rtl="0" algn="l">
              <a:lnSpc>
                <a:spcPct val="100000"/>
              </a:lnSpc>
              <a:spcBef>
                <a:spcPts val="0"/>
              </a:spcBef>
              <a:spcAft>
                <a:spcPts val="0"/>
              </a:spcAft>
              <a:buSzPts val="1100"/>
              <a:buNone/>
            </a:pPr>
            <a:r>
              <a:t/>
            </a:r>
            <a:endParaRPr>
              <a:solidFill>
                <a:schemeClr val="dk1"/>
              </a:solidFill>
              <a:highlight>
                <a:srgbClr val="FFFFFF"/>
              </a:highlight>
            </a:endParaRPr>
          </a:p>
          <a:p>
            <a:pPr indent="0" lvl="0" marL="0" rtl="0" algn="l">
              <a:lnSpc>
                <a:spcPct val="100000"/>
              </a:lnSpc>
              <a:spcBef>
                <a:spcPts val="0"/>
              </a:spcBef>
              <a:spcAft>
                <a:spcPts val="0"/>
              </a:spcAft>
              <a:buSzPts val="1100"/>
              <a:buNone/>
            </a:pPr>
            <a:r>
              <a:t/>
            </a:r>
            <a:endParaRPr>
              <a:solidFill>
                <a:schemeClr val="dk1"/>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bf3198ede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bf3198ede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8504275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8504275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 could see the semantic web as a huge database using URLs as resources identifiers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URI are basically the same thing as URL</a:t>
            </a:r>
            <a:endParaRPr/>
          </a:p>
          <a:p>
            <a:pPr indent="0" lvl="0" marL="0" rtl="0" algn="l">
              <a:spcBef>
                <a:spcPts val="0"/>
              </a:spcBef>
              <a:spcAft>
                <a:spcPts val="0"/>
              </a:spcAft>
              <a:buNone/>
            </a:pPr>
            <a:r>
              <a:rPr lang="en"/>
              <a:t>Uniform Resource Identifier / </a:t>
            </a:r>
            <a:r>
              <a:rPr lang="en">
                <a:solidFill>
                  <a:schemeClr val="dk1"/>
                </a:solidFill>
              </a:rPr>
              <a:t>Uniform Resource Locators</a:t>
            </a:r>
            <a:endParaRPr>
              <a:solidFill>
                <a:schemeClr val="dk1"/>
              </a:solidFill>
            </a:endParaRPr>
          </a:p>
          <a:p>
            <a:pPr indent="0" lvl="0" marL="0" rtl="0" algn="l">
              <a:spcBef>
                <a:spcPts val="0"/>
              </a:spcBef>
              <a:spcAft>
                <a:spcPts val="0"/>
              </a:spcAft>
              <a:buNone/>
            </a:pPr>
            <a:r>
              <a:rPr lang="en">
                <a:solidFill>
                  <a:schemeClr val="dk1"/>
                </a:solidFill>
              </a:rPr>
              <a:t>There is also the concept of IRI now, which supports unicode characters such as mandarin or emojis: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International Resource Identifier</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bf3198ede1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bf3198ede1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f3198ede1_0_523:notes"/>
          <p:cNvSpPr txBox="1"/>
          <p:nvPr>
            <p:ph idx="1" type="body"/>
          </p:nvPr>
        </p:nvSpPr>
        <p:spPr>
          <a:xfrm>
            <a:off x="685803" y="4343404"/>
            <a:ext cx="5486400" cy="4114800"/>
          </a:xfrm>
          <a:prstGeom prst="rect">
            <a:avLst/>
          </a:prstGeom>
          <a:noFill/>
          <a:ln>
            <a:noFill/>
          </a:ln>
        </p:spPr>
        <p:txBody>
          <a:bodyPr anchorCtr="0" anchor="t" bIns="36225" lIns="72450" spcFirstLastPara="1" rIns="72450" wrap="square" tIns="36225">
            <a:noAutofit/>
          </a:bodyPr>
          <a:lstStyle/>
          <a:p>
            <a:pPr indent="0" lvl="0" marL="0" rtl="0" algn="l">
              <a:lnSpc>
                <a:spcPct val="100000"/>
              </a:lnSpc>
              <a:spcBef>
                <a:spcPts val="0"/>
              </a:spcBef>
              <a:spcAft>
                <a:spcPts val="0"/>
              </a:spcAft>
              <a:buSzPts val="1200"/>
              <a:buNone/>
            </a:pPr>
            <a:r>
              <a:t/>
            </a:r>
            <a:endParaRPr/>
          </a:p>
        </p:txBody>
      </p:sp>
      <p:sp>
        <p:nvSpPr>
          <p:cNvPr id="454" name="Google Shape;454;g2bf3198ede1_0_523:notes"/>
          <p:cNvSpPr/>
          <p:nvPr>
            <p:ph idx="2" type="sldImg"/>
          </p:nvPr>
        </p:nvSpPr>
        <p:spPr>
          <a:xfrm>
            <a:off x="-430114" y="684389"/>
            <a:ext cx="7718400" cy="3431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bf3198ede1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bf3198ede1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SLIDES_API3672141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SLIDES_API3672141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f3198ede1_0_366:notes"/>
          <p:cNvSpPr txBox="1"/>
          <p:nvPr>
            <p:ph idx="1" type="body"/>
          </p:nvPr>
        </p:nvSpPr>
        <p:spPr>
          <a:xfrm>
            <a:off x="685803" y="4343404"/>
            <a:ext cx="5486400" cy="4114800"/>
          </a:xfrm>
          <a:prstGeom prst="rect">
            <a:avLst/>
          </a:prstGeom>
          <a:noFill/>
          <a:ln>
            <a:noFill/>
          </a:ln>
        </p:spPr>
        <p:txBody>
          <a:bodyPr anchorCtr="0" anchor="t" bIns="36225" lIns="72450" spcFirstLastPara="1" rIns="72450" wrap="square" tIns="36225">
            <a:noAutofit/>
          </a:bodyPr>
          <a:lstStyle/>
          <a:p>
            <a:pPr indent="0" lvl="0" marL="0" rtl="0" algn="l">
              <a:lnSpc>
                <a:spcPct val="100000"/>
              </a:lnSpc>
              <a:spcBef>
                <a:spcPts val="0"/>
              </a:spcBef>
              <a:spcAft>
                <a:spcPts val="0"/>
              </a:spcAft>
              <a:buSzPts val="1200"/>
              <a:buNone/>
            </a:pPr>
            <a:r>
              <a:t/>
            </a:r>
            <a:endParaRPr/>
          </a:p>
        </p:txBody>
      </p:sp>
      <p:sp>
        <p:nvSpPr>
          <p:cNvPr id="160" name="Google Shape;160;g2bf3198ede1_0_366:notes"/>
          <p:cNvSpPr/>
          <p:nvPr>
            <p:ph idx="2" type="sldImg"/>
          </p:nvPr>
        </p:nvSpPr>
        <p:spPr>
          <a:xfrm>
            <a:off x="-430114" y="684389"/>
            <a:ext cx="7718400" cy="3431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f3198ede1_0_374:notes"/>
          <p:cNvSpPr txBox="1"/>
          <p:nvPr>
            <p:ph idx="1" type="body"/>
          </p:nvPr>
        </p:nvSpPr>
        <p:spPr>
          <a:xfrm>
            <a:off x="685803" y="4343404"/>
            <a:ext cx="5486400" cy="4114800"/>
          </a:xfrm>
          <a:prstGeom prst="rect">
            <a:avLst/>
          </a:prstGeom>
          <a:noFill/>
          <a:ln>
            <a:noFill/>
          </a:ln>
        </p:spPr>
        <p:txBody>
          <a:bodyPr anchorCtr="0" anchor="t" bIns="36225" lIns="72450" spcFirstLastPara="1" rIns="72450" wrap="square" tIns="36225">
            <a:noAutofit/>
          </a:bodyPr>
          <a:lstStyle/>
          <a:p>
            <a:pPr indent="0" lvl="0" marL="0" rtl="0" algn="l">
              <a:lnSpc>
                <a:spcPct val="100000"/>
              </a:lnSpc>
              <a:spcBef>
                <a:spcPts val="0"/>
              </a:spcBef>
              <a:spcAft>
                <a:spcPts val="0"/>
              </a:spcAft>
              <a:buSzPts val="1200"/>
              <a:buNone/>
            </a:pPr>
            <a:r>
              <a:t/>
            </a:r>
            <a:endParaRPr/>
          </a:p>
        </p:txBody>
      </p:sp>
      <p:sp>
        <p:nvSpPr>
          <p:cNvPr id="169" name="Google Shape;169;g2bf3198ede1_0_374:notes"/>
          <p:cNvSpPr/>
          <p:nvPr>
            <p:ph idx="2" type="sldImg"/>
          </p:nvPr>
        </p:nvSpPr>
        <p:spPr>
          <a:xfrm>
            <a:off x="-430114" y="684389"/>
            <a:ext cx="7718400" cy="3431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9" name="Google Shape;4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3" name="Google Shape;5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15"/>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2"/>
              </a:buClr>
              <a:buSzPts val="3300"/>
              <a:buFont typeface="Calibri"/>
              <a:buNone/>
              <a:defRPr b="1">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15"/>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3" name="Google Shape;63;p15"/>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6"/>
          <p:cNvSpPr txBox="1"/>
          <p:nvPr>
            <p:ph type="title"/>
          </p:nvPr>
        </p:nvSpPr>
        <p:spPr>
          <a:xfrm>
            <a:off x="533400" y="0"/>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2"/>
              </a:buClr>
              <a:buSzPts val="3300"/>
              <a:buFont typeface="Calibri"/>
              <a:buNone/>
              <a:defRPr b="1">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6"/>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7"/>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 name="Shape 69"/>
        <p:cNvGrpSpPr/>
        <p:nvPr/>
      </p:nvGrpSpPr>
      <p:grpSpPr>
        <a:xfrm>
          <a:off x="0" y="0"/>
          <a:ext cx="0" cy="0"/>
          <a:chOff x="0" y="0"/>
          <a:chExt cx="0" cy="0"/>
        </a:xfrm>
      </p:grpSpPr>
      <p:sp>
        <p:nvSpPr>
          <p:cNvPr id="70" name="Google Shape;70;p18"/>
          <p:cNvSpPr txBox="1"/>
          <p:nvPr>
            <p:ph type="ctrTitle"/>
          </p:nvPr>
        </p:nvSpPr>
        <p:spPr>
          <a:xfrm>
            <a:off x="685800" y="1597819"/>
            <a:ext cx="7772400" cy="11025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18"/>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500"/>
              </a:spcBef>
              <a:spcAft>
                <a:spcPts val="0"/>
              </a:spcAft>
              <a:buClr>
                <a:srgbClr val="888888"/>
              </a:buClr>
              <a:buSzPts val="2400"/>
              <a:buNone/>
              <a:defRPr>
                <a:solidFill>
                  <a:srgbClr val="888888"/>
                </a:solidFill>
              </a:defRPr>
            </a:lvl1pPr>
            <a:lvl2pPr lvl="1" algn="ctr">
              <a:lnSpc>
                <a:spcPct val="100000"/>
              </a:lnSpc>
              <a:spcBef>
                <a:spcPts val="400"/>
              </a:spcBef>
              <a:spcAft>
                <a:spcPts val="0"/>
              </a:spcAft>
              <a:buClr>
                <a:srgbClr val="888888"/>
              </a:buClr>
              <a:buSzPts val="21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p:txBody>
      </p:sp>
      <p:sp>
        <p:nvSpPr>
          <p:cNvPr id="72" name="Google Shape;72;p18"/>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9"/>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2"/>
              </a:buClr>
              <a:buSzPts val="3000"/>
              <a:buFont typeface="Calibri"/>
              <a:buNone/>
              <a:defRPr b="1"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19"/>
          <p:cNvSpPr txBox="1"/>
          <p:nvPr>
            <p:ph idx="1" type="body"/>
          </p:nvPr>
        </p:nvSpPr>
        <p:spPr>
          <a:xfrm>
            <a:off x="722313" y="2180035"/>
            <a:ext cx="7772400" cy="1125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300"/>
              </a:spcBef>
              <a:spcAft>
                <a:spcPts val="0"/>
              </a:spcAft>
              <a:buClr>
                <a:srgbClr val="888888"/>
              </a:buClr>
              <a:buSzPts val="1500"/>
              <a:buNone/>
              <a:defRPr sz="1500">
                <a:solidFill>
                  <a:srgbClr val="888888"/>
                </a:solidFill>
              </a:defRPr>
            </a:lvl1pPr>
            <a:lvl2pPr indent="-228600" lvl="1" marL="914400" algn="l">
              <a:lnSpc>
                <a:spcPct val="100000"/>
              </a:lnSpc>
              <a:spcBef>
                <a:spcPts val="300"/>
              </a:spcBef>
              <a:spcAft>
                <a:spcPts val="0"/>
              </a:spcAft>
              <a:buClr>
                <a:srgbClr val="888888"/>
              </a:buClr>
              <a:buSzPts val="1400"/>
              <a:buNone/>
              <a:defRPr sz="1400">
                <a:solidFill>
                  <a:srgbClr val="888888"/>
                </a:solidFill>
              </a:defRPr>
            </a:lvl2pPr>
            <a:lvl3pPr indent="-228600" lvl="2" marL="1371600" algn="l">
              <a:lnSpc>
                <a:spcPct val="100000"/>
              </a:lnSpc>
              <a:spcBef>
                <a:spcPts val="200"/>
              </a:spcBef>
              <a:spcAft>
                <a:spcPts val="0"/>
              </a:spcAft>
              <a:buClr>
                <a:srgbClr val="888888"/>
              </a:buClr>
              <a:buSzPts val="1200"/>
              <a:buNone/>
              <a:defRPr sz="1200">
                <a:solidFill>
                  <a:srgbClr val="888888"/>
                </a:solidFill>
              </a:defRPr>
            </a:lvl3pPr>
            <a:lvl4pPr indent="-228600" lvl="3" marL="1828800" algn="l">
              <a:lnSpc>
                <a:spcPct val="100000"/>
              </a:lnSpc>
              <a:spcBef>
                <a:spcPts val="200"/>
              </a:spcBef>
              <a:spcAft>
                <a:spcPts val="0"/>
              </a:spcAft>
              <a:buClr>
                <a:srgbClr val="888888"/>
              </a:buClr>
              <a:buSzPts val="1100"/>
              <a:buNone/>
              <a:defRPr sz="1100">
                <a:solidFill>
                  <a:srgbClr val="888888"/>
                </a:solidFill>
              </a:defRPr>
            </a:lvl4pPr>
            <a:lvl5pPr indent="-228600" lvl="4" marL="2286000" algn="l">
              <a:lnSpc>
                <a:spcPct val="100000"/>
              </a:lnSpc>
              <a:spcBef>
                <a:spcPts val="200"/>
              </a:spcBef>
              <a:spcAft>
                <a:spcPts val="0"/>
              </a:spcAft>
              <a:buClr>
                <a:srgbClr val="888888"/>
              </a:buClr>
              <a:buSzPts val="1100"/>
              <a:buNone/>
              <a:defRPr sz="1100">
                <a:solidFill>
                  <a:srgbClr val="888888"/>
                </a:solidFill>
              </a:defRPr>
            </a:lvl5pPr>
            <a:lvl6pPr indent="-228600" lvl="5" marL="2743200" algn="l">
              <a:lnSpc>
                <a:spcPct val="100000"/>
              </a:lnSpc>
              <a:spcBef>
                <a:spcPts val="2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76" name="Google Shape;76;p19"/>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20"/>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2"/>
              </a:buClr>
              <a:buSzPts val="3300"/>
              <a:buFont typeface="Calibri"/>
              <a:buNone/>
              <a:defRPr b="1">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20"/>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80" name="Google Shape;80;p20"/>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81" name="Google Shape;81;p20"/>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82" name="Shape 82"/>
        <p:cNvGrpSpPr/>
        <p:nvPr/>
      </p:nvGrpSpPr>
      <p:grpSpPr>
        <a:xfrm>
          <a:off x="0" y="0"/>
          <a:ext cx="0" cy="0"/>
          <a:chOff x="0" y="0"/>
          <a:chExt cx="0" cy="0"/>
        </a:xfrm>
      </p:grpSpPr>
      <p:sp>
        <p:nvSpPr>
          <p:cNvPr id="83" name="Google Shape;83;p21"/>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21"/>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23"/>
          <p:cNvSpPr txBox="1"/>
          <p:nvPr>
            <p:ph type="title"/>
          </p:nvPr>
        </p:nvSpPr>
        <p:spPr>
          <a:xfrm>
            <a:off x="533400" y="0"/>
            <a:ext cx="8229600" cy="8574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dk2"/>
              </a:buClr>
              <a:buSzPts val="3300"/>
              <a:buFont typeface="Calibri"/>
              <a:buNone/>
              <a:defRPr b="1">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 name="Google Shape;92;p23"/>
          <p:cNvSpPr txBox="1"/>
          <p:nvPr>
            <p:ph idx="11" type="ftr"/>
          </p:nvPr>
        </p:nvSpPr>
        <p:spPr>
          <a:xfrm>
            <a:off x="5638800" y="4972050"/>
            <a:ext cx="35052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3" name="Google Shape;93;p23"/>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4" name="Shape 94"/>
        <p:cNvGrpSpPr/>
        <p:nvPr/>
      </p:nvGrpSpPr>
      <p:grpSpPr>
        <a:xfrm>
          <a:off x="0" y="0"/>
          <a:ext cx="0" cy="0"/>
          <a:chOff x="0" y="0"/>
          <a:chExt cx="0" cy="0"/>
        </a:xfrm>
      </p:grpSpPr>
      <p:sp>
        <p:nvSpPr>
          <p:cNvPr id="95" name="Google Shape;95;p24"/>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dk2"/>
              </a:buClr>
              <a:buSzPts val="3300"/>
              <a:buFont typeface="Calibri"/>
              <a:buNone/>
              <a:defRPr b="1">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6" name="Google Shape;96;p24"/>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300"/>
              </a:spcBef>
              <a:spcAft>
                <a:spcPts val="0"/>
              </a:spcAft>
              <a:buClr>
                <a:schemeClr val="dk1"/>
              </a:buClr>
              <a:buSzPts val="1400"/>
              <a:buChar char="•"/>
              <a:defRPr/>
            </a:lvl1pPr>
            <a:lvl2pPr indent="-317500" lvl="1" marL="914400" rtl="0" algn="l">
              <a:lnSpc>
                <a:spcPct val="100000"/>
              </a:lnSpc>
              <a:spcBef>
                <a:spcPts val="300"/>
              </a:spcBef>
              <a:spcAft>
                <a:spcPts val="0"/>
              </a:spcAft>
              <a:buClr>
                <a:schemeClr val="dk1"/>
              </a:buClr>
              <a:buSzPts val="1400"/>
              <a:buChar char="–"/>
              <a:defRPr/>
            </a:lvl2pPr>
            <a:lvl3pPr indent="-317500" lvl="2" marL="1371600" rtl="0" algn="l">
              <a:lnSpc>
                <a:spcPct val="100000"/>
              </a:lnSpc>
              <a:spcBef>
                <a:spcPts val="300"/>
              </a:spcBef>
              <a:spcAft>
                <a:spcPts val="0"/>
              </a:spcAft>
              <a:buClr>
                <a:schemeClr val="dk1"/>
              </a:buClr>
              <a:buSzPts val="1400"/>
              <a:buChar char="•"/>
              <a:defRPr/>
            </a:lvl3pPr>
            <a:lvl4pPr indent="-317500" lvl="3" marL="1828800" rtl="0" algn="l">
              <a:lnSpc>
                <a:spcPct val="100000"/>
              </a:lnSpc>
              <a:spcBef>
                <a:spcPts val="300"/>
              </a:spcBef>
              <a:spcAft>
                <a:spcPts val="0"/>
              </a:spcAft>
              <a:buClr>
                <a:schemeClr val="dk1"/>
              </a:buClr>
              <a:buSzPts val="1400"/>
              <a:buChar char="–"/>
              <a:defRPr/>
            </a:lvl4pPr>
            <a:lvl5pPr indent="-317500" lvl="4" marL="2286000" rtl="0" algn="l">
              <a:lnSpc>
                <a:spcPct val="100000"/>
              </a:lnSpc>
              <a:spcBef>
                <a:spcPts val="3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97" name="Google Shape;97;p24"/>
          <p:cNvSpPr txBox="1"/>
          <p:nvPr>
            <p:ph idx="11" type="ftr"/>
          </p:nvPr>
        </p:nvSpPr>
        <p:spPr>
          <a:xfrm>
            <a:off x="5334000" y="4972050"/>
            <a:ext cx="38100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8" name="Google Shape;98;p24"/>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5"/>
          <p:cNvSpPr txBox="1"/>
          <p:nvPr>
            <p:ph idx="11" type="ftr"/>
          </p:nvPr>
        </p:nvSpPr>
        <p:spPr>
          <a:xfrm>
            <a:off x="5562600" y="4972050"/>
            <a:ext cx="35814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5"/>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02" name="Shape 102"/>
        <p:cNvGrpSpPr/>
        <p:nvPr/>
      </p:nvGrpSpPr>
      <p:grpSpPr>
        <a:xfrm>
          <a:off x="0" y="0"/>
          <a:ext cx="0" cy="0"/>
          <a:chOff x="0" y="0"/>
          <a:chExt cx="0" cy="0"/>
        </a:xfrm>
      </p:grpSpPr>
      <p:sp>
        <p:nvSpPr>
          <p:cNvPr id="103" name="Google Shape;103;p26"/>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26"/>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300"/>
              </a:spcBef>
              <a:spcAft>
                <a:spcPts val="0"/>
              </a:spcAft>
              <a:buClr>
                <a:schemeClr val="dk1"/>
              </a:buClr>
              <a:buSzPts val="1400"/>
              <a:buChar char="•"/>
              <a:defRPr/>
            </a:lvl1pPr>
            <a:lvl2pPr indent="-317500" lvl="1" marL="914400" rtl="0" algn="l">
              <a:lnSpc>
                <a:spcPct val="100000"/>
              </a:lnSpc>
              <a:spcBef>
                <a:spcPts val="300"/>
              </a:spcBef>
              <a:spcAft>
                <a:spcPts val="0"/>
              </a:spcAft>
              <a:buClr>
                <a:schemeClr val="dk1"/>
              </a:buClr>
              <a:buSzPts val="1400"/>
              <a:buChar char="–"/>
              <a:defRPr/>
            </a:lvl2pPr>
            <a:lvl3pPr indent="-317500" lvl="2" marL="1371600" rtl="0" algn="l">
              <a:lnSpc>
                <a:spcPct val="100000"/>
              </a:lnSpc>
              <a:spcBef>
                <a:spcPts val="300"/>
              </a:spcBef>
              <a:spcAft>
                <a:spcPts val="0"/>
              </a:spcAft>
              <a:buClr>
                <a:schemeClr val="dk1"/>
              </a:buClr>
              <a:buSzPts val="1400"/>
              <a:buChar char="•"/>
              <a:defRPr/>
            </a:lvl3pPr>
            <a:lvl4pPr indent="-317500" lvl="3" marL="1828800" rtl="0" algn="l">
              <a:lnSpc>
                <a:spcPct val="100000"/>
              </a:lnSpc>
              <a:spcBef>
                <a:spcPts val="300"/>
              </a:spcBef>
              <a:spcAft>
                <a:spcPts val="0"/>
              </a:spcAft>
              <a:buClr>
                <a:schemeClr val="dk1"/>
              </a:buClr>
              <a:buSzPts val="1400"/>
              <a:buChar char="–"/>
              <a:defRPr/>
            </a:lvl4pPr>
            <a:lvl5pPr indent="-317500" lvl="4" marL="2286000" rtl="0" algn="l">
              <a:lnSpc>
                <a:spcPct val="100000"/>
              </a:lnSpc>
              <a:spcBef>
                <a:spcPts val="3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05" name="Google Shape;105;p26"/>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p27"/>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2"/>
              </a:buClr>
              <a:buSzPts val="3000"/>
              <a:buFont typeface="Calibri"/>
              <a:buNone/>
              <a:defRPr b="1" sz="3000" cap="none"/>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7"/>
          <p:cNvSpPr txBox="1"/>
          <p:nvPr>
            <p:ph idx="1" type="body"/>
          </p:nvPr>
        </p:nvSpPr>
        <p:spPr>
          <a:xfrm>
            <a:off x="722313" y="2180035"/>
            <a:ext cx="7772400" cy="1125300"/>
          </a:xfrm>
          <a:prstGeom prst="rect">
            <a:avLst/>
          </a:prstGeom>
          <a:noFill/>
          <a:ln>
            <a:noFill/>
          </a:ln>
        </p:spPr>
        <p:txBody>
          <a:bodyPr anchorCtr="0" anchor="b" bIns="34275" lIns="68575" spcFirstLastPara="1" rIns="68575" wrap="square" tIns="34275">
            <a:normAutofit/>
          </a:bodyPr>
          <a:lstStyle>
            <a:lvl1pPr indent="-228600" lvl="0" marL="457200" rtl="0" algn="l">
              <a:lnSpc>
                <a:spcPct val="100000"/>
              </a:lnSpc>
              <a:spcBef>
                <a:spcPts val="300"/>
              </a:spcBef>
              <a:spcAft>
                <a:spcPts val="0"/>
              </a:spcAft>
              <a:buClr>
                <a:srgbClr val="888888"/>
              </a:buClr>
              <a:buSzPts val="1500"/>
              <a:buNone/>
              <a:defRPr sz="1500">
                <a:solidFill>
                  <a:srgbClr val="888888"/>
                </a:solidFill>
              </a:defRPr>
            </a:lvl1pPr>
            <a:lvl2pPr indent="-228600" lvl="1" marL="914400" rtl="0" algn="l">
              <a:lnSpc>
                <a:spcPct val="100000"/>
              </a:lnSpc>
              <a:spcBef>
                <a:spcPts val="300"/>
              </a:spcBef>
              <a:spcAft>
                <a:spcPts val="0"/>
              </a:spcAft>
              <a:buClr>
                <a:srgbClr val="888888"/>
              </a:buClr>
              <a:buSzPts val="1400"/>
              <a:buNone/>
              <a:defRPr sz="1400">
                <a:solidFill>
                  <a:srgbClr val="888888"/>
                </a:solidFill>
              </a:defRPr>
            </a:lvl2pPr>
            <a:lvl3pPr indent="-228600" lvl="2" marL="1371600" rtl="0" algn="l">
              <a:lnSpc>
                <a:spcPct val="100000"/>
              </a:lnSpc>
              <a:spcBef>
                <a:spcPts val="200"/>
              </a:spcBef>
              <a:spcAft>
                <a:spcPts val="0"/>
              </a:spcAft>
              <a:buClr>
                <a:srgbClr val="888888"/>
              </a:buClr>
              <a:buSzPts val="1200"/>
              <a:buNone/>
              <a:defRPr sz="1200">
                <a:solidFill>
                  <a:srgbClr val="888888"/>
                </a:solidFill>
              </a:defRPr>
            </a:lvl3pPr>
            <a:lvl4pPr indent="-228600" lvl="3" marL="1828800" rtl="0" algn="l">
              <a:lnSpc>
                <a:spcPct val="100000"/>
              </a:lnSpc>
              <a:spcBef>
                <a:spcPts val="200"/>
              </a:spcBef>
              <a:spcAft>
                <a:spcPts val="0"/>
              </a:spcAft>
              <a:buClr>
                <a:srgbClr val="888888"/>
              </a:buClr>
              <a:buSzPts val="1100"/>
              <a:buNone/>
              <a:defRPr sz="1100">
                <a:solidFill>
                  <a:srgbClr val="888888"/>
                </a:solidFill>
              </a:defRPr>
            </a:lvl4pPr>
            <a:lvl5pPr indent="-228600" lvl="4" marL="2286000" rtl="0" algn="l">
              <a:lnSpc>
                <a:spcPct val="100000"/>
              </a:lnSpc>
              <a:spcBef>
                <a:spcPts val="200"/>
              </a:spcBef>
              <a:spcAft>
                <a:spcPts val="0"/>
              </a:spcAft>
              <a:buClr>
                <a:srgbClr val="888888"/>
              </a:buClr>
              <a:buSzPts val="1100"/>
              <a:buNone/>
              <a:defRPr sz="1100">
                <a:solidFill>
                  <a:srgbClr val="888888"/>
                </a:solidFill>
              </a:defRPr>
            </a:lvl5pPr>
            <a:lvl6pPr indent="-228600" lvl="5" marL="2743200" rtl="0" algn="l">
              <a:lnSpc>
                <a:spcPct val="100000"/>
              </a:lnSpc>
              <a:spcBef>
                <a:spcPts val="200"/>
              </a:spcBef>
              <a:spcAft>
                <a:spcPts val="0"/>
              </a:spcAft>
              <a:buClr>
                <a:srgbClr val="888888"/>
              </a:buClr>
              <a:buSzPts val="1100"/>
              <a:buNone/>
              <a:defRPr sz="1100">
                <a:solidFill>
                  <a:srgbClr val="888888"/>
                </a:solidFill>
              </a:defRPr>
            </a:lvl6pPr>
            <a:lvl7pPr indent="-228600" lvl="6" marL="3200400" rtl="0" algn="l">
              <a:lnSpc>
                <a:spcPct val="100000"/>
              </a:lnSpc>
              <a:spcBef>
                <a:spcPts val="200"/>
              </a:spcBef>
              <a:spcAft>
                <a:spcPts val="0"/>
              </a:spcAft>
              <a:buClr>
                <a:srgbClr val="888888"/>
              </a:buClr>
              <a:buSzPts val="1100"/>
              <a:buNone/>
              <a:defRPr sz="1100">
                <a:solidFill>
                  <a:srgbClr val="888888"/>
                </a:solidFill>
              </a:defRPr>
            </a:lvl7pPr>
            <a:lvl8pPr indent="-228600" lvl="7" marL="3657600" rtl="0" algn="l">
              <a:lnSpc>
                <a:spcPct val="100000"/>
              </a:lnSpc>
              <a:spcBef>
                <a:spcPts val="200"/>
              </a:spcBef>
              <a:spcAft>
                <a:spcPts val="0"/>
              </a:spcAft>
              <a:buClr>
                <a:srgbClr val="888888"/>
              </a:buClr>
              <a:buSzPts val="1100"/>
              <a:buNone/>
              <a:defRPr sz="1100">
                <a:solidFill>
                  <a:srgbClr val="888888"/>
                </a:solidFill>
              </a:defRPr>
            </a:lvl8pPr>
            <a:lvl9pPr indent="-228600" lvl="8" marL="4114800" rtl="0" algn="l">
              <a:lnSpc>
                <a:spcPct val="100000"/>
              </a:lnSpc>
              <a:spcBef>
                <a:spcPts val="200"/>
              </a:spcBef>
              <a:spcAft>
                <a:spcPts val="0"/>
              </a:spcAft>
              <a:buClr>
                <a:srgbClr val="888888"/>
              </a:buClr>
              <a:buSzPts val="1100"/>
              <a:buNone/>
              <a:defRPr sz="1100">
                <a:solidFill>
                  <a:srgbClr val="888888"/>
                </a:solidFill>
              </a:defRPr>
            </a:lvl9pPr>
          </a:lstStyle>
          <a:p/>
        </p:txBody>
      </p:sp>
      <p:sp>
        <p:nvSpPr>
          <p:cNvPr id="109" name="Google Shape;109;p27"/>
          <p:cNvSpPr txBox="1"/>
          <p:nvPr>
            <p:ph idx="11" type="ftr"/>
          </p:nvPr>
        </p:nvSpPr>
        <p:spPr>
          <a:xfrm>
            <a:off x="5029200" y="4972050"/>
            <a:ext cx="41148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0" name="Google Shape;110;p27"/>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20" name="Google Shape;20;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1" name="Google Shape;21;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2" name="Google Shape;22;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6" name="Google Shape;4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chemeClr val="dk2"/>
              </a:buClr>
              <a:buSzPts val="3300"/>
              <a:buFont typeface="Calibri"/>
              <a:buNone/>
              <a:defRPr b="0" i="0" sz="33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14"/>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lvl1pPr indent="-381000" lvl="0" marL="457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9" name="Google Shape;59;p14"/>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22"/>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rmAutofit/>
          </a:bodyPr>
          <a:lstStyle>
            <a:lvl1pPr lvl="0" marR="0" rtl="0" algn="ctr">
              <a:lnSpc>
                <a:spcPct val="100000"/>
              </a:lnSpc>
              <a:spcBef>
                <a:spcPts val="0"/>
              </a:spcBef>
              <a:spcAft>
                <a:spcPts val="0"/>
              </a:spcAft>
              <a:buClr>
                <a:schemeClr val="dk2"/>
              </a:buClr>
              <a:buSzPts val="3300"/>
              <a:buFont typeface="Calibri"/>
              <a:buNone/>
              <a:defRPr b="0" i="0" sz="33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7" name="Google Shape;87;p22"/>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81000" lvl="0" marL="457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88" name="Google Shape;88;p22"/>
          <p:cNvSpPr txBox="1"/>
          <p:nvPr>
            <p:ph idx="11" type="ftr"/>
          </p:nvPr>
        </p:nvSpPr>
        <p:spPr>
          <a:xfrm>
            <a:off x="5867400" y="4972050"/>
            <a:ext cx="3276600" cy="1716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9" name="Google Shape;89;p22"/>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hyperlink" Target="http://www.nature.com/articles/sdata201618" TargetMode="External"/><Relationship Id="rId9"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www.nature.com/articles/sdata20161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4.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hyperlink" Target="https://pixabay.com/photo-782457/" TargetMode="External"/><Relationship Id="rId5" Type="http://schemas.openxmlformats.org/officeDocument/2006/relationships/image" Target="../media/image12.png"/><Relationship Id="rId6" Type="http://schemas.openxmlformats.org/officeDocument/2006/relationships/image" Target="../media/image34.png"/><Relationship Id="rId7" Type="http://schemas.openxmlformats.org/officeDocument/2006/relationships/image" Target="../media/image6.png"/><Relationship Id="rId8" Type="http://schemas.openxmlformats.org/officeDocument/2006/relationships/hyperlink" Target="https://pixabay.com/photo-782457/"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creativecommons.org/licenses/by/4.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www.sli.do/features-google-slides?payload=eyJwcmVzZW50YXRpb25JZCI6IjFhdXpybEUtQkpEMEViWHRkWVR3alNsQ0hnendZeDAxNlJrMTA4alJhRmdzIiwic2xpZGVJZCI6IlNMSURFU19BUEkxMjM3ODA4MTc2XzAiLCJwb2xsVXVpZCI6ImMzZTc1NjQyLWQzMzMtNGE4ZC04MjI3LTJmOTdmOWMxYjA1YyIsInRpbWVsaW5lIjpbeyJzaG93UmVzdWx0cyI6dHJ1ZSwicG9sbFF1ZXN0aW9uVXVpZCI6IjFmZjI0MWRhLTdkNGItNGMxOS04Mjc4LWU3YTg5YTQ3YzEzOCJ9XSwidHlwZSI6IlNsaWRvUG9sbCJ9" TargetMode="External"/><Relationship Id="rId4" Type="http://schemas.openxmlformats.org/officeDocument/2006/relationships/image" Target="../media/image11.png"/><Relationship Id="rId5" Type="http://schemas.openxmlformats.org/officeDocument/2006/relationships/hyperlink" Target="https://www.sli.do/features-google-slides?interaction-type=V29yZENsb3Vk" TargetMode="External"/><Relationship Id="rId6"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hyperlink" Target="http://www.w3.org/TR/hcls-datas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22.png"/><Relationship Id="rId5"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44.png"/><Relationship Id="rId5"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26.png"/><Relationship Id="rId5" Type="http://schemas.openxmlformats.org/officeDocument/2006/relationships/image" Target="../media/image41.png"/><Relationship Id="rId6"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hyperlink" Target="https://youtu.be/N2zK3sAtr-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hyperlink" Target="https://fair-enough.semanticscience.org/" TargetMode="External"/><Relationship Id="rId7"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3.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17.png"/><Relationship Id="rId5" Type="http://schemas.openxmlformats.org/officeDocument/2006/relationships/hyperlink" Target="https://www.sli.do/features-google-slides?payload=eyJwb2xsVXVpZCI6IjA4NjcxNDI0LTViMGMtNGNjNS1iZTliLTdhMThlOTc4NjdiOCIsInByZXNlbnRhdGlvbklkIjoiMWF1enJsRS1CSkQwRWJYdGRZVHdqU2xDSGd6d1l4MDE2UmsxMDhqUmFGZ3MiLCJzbGlkZUlkIjoiU0xJREVTX0FQSTM2NzIxNDEzNV8wIiwidGltZWxpbmUiOlt7InBvbGxRdWVzdGlvblV1aWQiOiJjODYxYzUwNC00ZmYyLTRjMzgtYmZkZi1iNmZmZjRlN2Y2ZDgiLCJzaG93UmVzdWx0cyI6dHJ1ZX1dLCJ0eXBlIjoiU2xpZG9Qb2xsIn0%3D" TargetMode="External"/><Relationship Id="rId6" Type="http://schemas.openxmlformats.org/officeDocument/2006/relationships/image" Target="../media/image11.png"/><Relationship Id="rId7" Type="http://schemas.openxmlformats.org/officeDocument/2006/relationships/hyperlink" Target="https://chrome.google.com/webstore/detail/slido/dhhclfjehmpacimcdknijodpjpmppki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8"/>
          <p:cNvSpPr txBox="1"/>
          <p:nvPr>
            <p:ph type="ctrTitle"/>
          </p:nvPr>
        </p:nvSpPr>
        <p:spPr>
          <a:xfrm>
            <a:off x="311700" y="732050"/>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3600">
                <a:solidFill>
                  <a:srgbClr val="1C4587"/>
                </a:solidFill>
              </a:rPr>
              <a:t>Building &amp; Mining Knowledge Graphs</a:t>
            </a:r>
            <a:endParaRPr b="1" sz="3600"/>
          </a:p>
        </p:txBody>
      </p:sp>
      <p:sp>
        <p:nvSpPr>
          <p:cNvPr id="116" name="Google Shape;116;p28"/>
          <p:cNvSpPr txBox="1"/>
          <p:nvPr/>
        </p:nvSpPr>
        <p:spPr>
          <a:xfrm>
            <a:off x="3718950" y="1524650"/>
            <a:ext cx="1706100" cy="49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(KEN4256)</a:t>
            </a:r>
            <a:endParaRPr b="0" i="0" sz="2400" u="none" cap="none" strike="noStrike">
              <a:solidFill>
                <a:srgbClr val="000000"/>
              </a:solidFill>
              <a:latin typeface="Arial"/>
              <a:ea typeface="Arial"/>
              <a:cs typeface="Arial"/>
              <a:sym typeface="Arial"/>
            </a:endParaRPr>
          </a:p>
        </p:txBody>
      </p:sp>
      <p:pic>
        <p:nvPicPr>
          <p:cNvPr id="117" name="Google Shape;117;p28"/>
          <p:cNvPicPr preferRelativeResize="0"/>
          <p:nvPr/>
        </p:nvPicPr>
        <p:blipFill rotWithShape="1">
          <a:blip r:embed="rId3">
            <a:alphaModFix/>
          </a:blip>
          <a:srcRect b="0" l="0" r="0" t="0"/>
          <a:stretch/>
        </p:blipFill>
        <p:spPr>
          <a:xfrm>
            <a:off x="140000" y="4152875"/>
            <a:ext cx="2631759" cy="850750"/>
          </a:xfrm>
          <a:prstGeom prst="rect">
            <a:avLst/>
          </a:prstGeom>
          <a:noFill/>
          <a:ln>
            <a:noFill/>
          </a:ln>
        </p:spPr>
      </p:pic>
      <p:sp>
        <p:nvSpPr>
          <p:cNvPr id="118" name="Google Shape;118;p28"/>
          <p:cNvSpPr txBox="1"/>
          <p:nvPr/>
        </p:nvSpPr>
        <p:spPr>
          <a:xfrm>
            <a:off x="1017750" y="2367300"/>
            <a:ext cx="7566900" cy="40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400"/>
              <a:buFont typeface="Arial"/>
              <a:buNone/>
            </a:pPr>
            <a:r>
              <a:rPr lang="en" sz="2400">
                <a:solidFill>
                  <a:srgbClr val="FF9900"/>
                </a:solidFill>
              </a:rPr>
              <a:t>Lecture 6: Publishing Knowledge Graphs</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7"/>
          <p:cNvSpPr txBox="1"/>
          <p:nvPr>
            <p:ph idx="1" type="body"/>
          </p:nvPr>
        </p:nvSpPr>
        <p:spPr>
          <a:xfrm>
            <a:off x="1428750" y="2768111"/>
            <a:ext cx="6515100" cy="1746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2"/>
              </a:buClr>
              <a:buSzPts val="2700"/>
              <a:buNone/>
            </a:pPr>
            <a:r>
              <a:rPr b="1" lang="en" sz="2700">
                <a:solidFill>
                  <a:schemeClr val="dk2"/>
                </a:solidFill>
              </a:rPr>
              <a:t>An international, bottom-up </a:t>
            </a:r>
            <a:r>
              <a:rPr b="1" lang="en" sz="2700" u="sng">
                <a:solidFill>
                  <a:schemeClr val="dk2"/>
                </a:solidFill>
              </a:rPr>
              <a:t>paradigm</a:t>
            </a:r>
            <a:r>
              <a:rPr b="1" lang="en" sz="2700">
                <a:solidFill>
                  <a:schemeClr val="dk2"/>
                </a:solidFill>
              </a:rPr>
              <a:t> for the discovery and reuse of digital content</a:t>
            </a:r>
            <a:endParaRPr/>
          </a:p>
          <a:p>
            <a:pPr indent="0" lvl="0" marL="0" rtl="0" algn="ctr">
              <a:lnSpc>
                <a:spcPct val="100000"/>
              </a:lnSpc>
              <a:spcBef>
                <a:spcPts val="500"/>
              </a:spcBef>
              <a:spcAft>
                <a:spcPts val="0"/>
              </a:spcAft>
              <a:buClr>
                <a:schemeClr val="dk2"/>
              </a:buClr>
              <a:buSzPts val="2700"/>
              <a:buNone/>
            </a:pPr>
            <a:r>
              <a:rPr b="1" lang="en" sz="2700">
                <a:solidFill>
                  <a:schemeClr val="dk2"/>
                </a:solidFill>
              </a:rPr>
              <a:t> </a:t>
            </a:r>
            <a:r>
              <a:rPr b="1" i="1" lang="en" sz="2700">
                <a:solidFill>
                  <a:schemeClr val="dk2"/>
                </a:solidFill>
              </a:rPr>
              <a:t>by and for people and machines</a:t>
            </a:r>
            <a:endParaRPr b="1" i="1" sz="2700">
              <a:solidFill>
                <a:schemeClr val="dk2"/>
              </a:solidFill>
            </a:endParaRPr>
          </a:p>
        </p:txBody>
      </p:sp>
      <p:sp>
        <p:nvSpPr>
          <p:cNvPr id="181" name="Google Shape;181;p37"/>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900"/>
              <a:buNone/>
            </a:pPr>
            <a:fld id="{00000000-1234-1234-1234-123412341234}" type="slidenum">
              <a:rPr lang="en"/>
              <a:t>‹#›</a:t>
            </a:fld>
            <a:endParaRPr/>
          </a:p>
        </p:txBody>
      </p:sp>
      <p:pic>
        <p:nvPicPr>
          <p:cNvPr descr="File:FAIR data principles.jpg" id="182" name="Google Shape;182;p37"/>
          <p:cNvPicPr preferRelativeResize="0"/>
          <p:nvPr/>
        </p:nvPicPr>
        <p:blipFill rotWithShape="1">
          <a:blip r:embed="rId3">
            <a:alphaModFix/>
          </a:blip>
          <a:srcRect b="0" l="0" r="0" t="0"/>
          <a:stretch/>
        </p:blipFill>
        <p:spPr>
          <a:xfrm>
            <a:off x="2286000" y="685800"/>
            <a:ext cx="4538382" cy="1543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8"/>
          <p:cNvSpPr txBox="1"/>
          <p:nvPr/>
        </p:nvSpPr>
        <p:spPr>
          <a:xfrm>
            <a:off x="143550" y="3879825"/>
            <a:ext cx="4059300" cy="623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Principles to enhance the value of all digital resources: data, software, repositories, </a:t>
            </a:r>
            <a:r>
              <a:rPr lang="en" sz="1800">
                <a:solidFill>
                  <a:srgbClr val="FF0000"/>
                </a:solidFill>
                <a:latin typeface="Calibri"/>
                <a:ea typeface="Calibri"/>
                <a:cs typeface="Calibri"/>
                <a:sym typeface="Calibri"/>
              </a:rPr>
              <a:t>knowledge graphs</a:t>
            </a:r>
            <a:endParaRPr b="0" i="0" sz="1800" u="none" cap="none" strike="noStrike">
              <a:solidFill>
                <a:schemeClr val="dk1"/>
              </a:solidFill>
              <a:latin typeface="Calibri"/>
              <a:ea typeface="Calibri"/>
              <a:cs typeface="Calibri"/>
              <a:sym typeface="Calibri"/>
            </a:endParaRPr>
          </a:p>
        </p:txBody>
      </p:sp>
      <p:sp>
        <p:nvSpPr>
          <p:cNvPr id="188" name="Google Shape;188;p38"/>
          <p:cNvSpPr txBox="1"/>
          <p:nvPr/>
        </p:nvSpPr>
        <p:spPr>
          <a:xfrm>
            <a:off x="143550" y="3267338"/>
            <a:ext cx="3596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Endorsed by publishers, industry partners, funding agencies</a:t>
            </a:r>
            <a:endParaRPr b="0" i="0" sz="1800" u="none" cap="none" strike="noStrike">
              <a:solidFill>
                <a:schemeClr val="dk1"/>
              </a:solidFill>
              <a:latin typeface="Calibri"/>
              <a:ea typeface="Calibri"/>
              <a:cs typeface="Calibri"/>
              <a:sym typeface="Calibri"/>
            </a:endParaRPr>
          </a:p>
        </p:txBody>
      </p:sp>
      <p:pic>
        <p:nvPicPr>
          <p:cNvPr id="189" name="Google Shape;189;p38"/>
          <p:cNvPicPr preferRelativeResize="0"/>
          <p:nvPr/>
        </p:nvPicPr>
        <p:blipFill rotWithShape="1">
          <a:blip r:embed="rId3">
            <a:alphaModFix/>
          </a:blip>
          <a:srcRect b="0" l="0" r="0" t="0"/>
          <a:stretch/>
        </p:blipFill>
        <p:spPr>
          <a:xfrm>
            <a:off x="87919" y="52744"/>
            <a:ext cx="3996599" cy="2543924"/>
          </a:xfrm>
          <a:prstGeom prst="rect">
            <a:avLst/>
          </a:prstGeom>
          <a:noFill/>
          <a:ln>
            <a:noFill/>
          </a:ln>
        </p:spPr>
      </p:pic>
      <p:sp>
        <p:nvSpPr>
          <p:cNvPr id="190" name="Google Shape;190;p38"/>
          <p:cNvSpPr txBox="1"/>
          <p:nvPr/>
        </p:nvSpPr>
        <p:spPr>
          <a:xfrm>
            <a:off x="87919" y="4769288"/>
            <a:ext cx="3622500" cy="4806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1400"/>
              <a:buFont typeface="Arial"/>
              <a:buNone/>
            </a:pPr>
            <a:r>
              <a:rPr b="0" i="0" lang="en" sz="1400" u="sng" cap="none" strike="noStrike">
                <a:solidFill>
                  <a:schemeClr val="hlink"/>
                </a:solidFill>
                <a:latin typeface="Calibri"/>
                <a:ea typeface="Calibri"/>
                <a:cs typeface="Calibri"/>
                <a:sym typeface="Calibri"/>
                <a:hlinkClick r:id="rId4"/>
              </a:rPr>
              <a:t>http://www.nature.com/articles/sdata201618</a:t>
            </a:r>
            <a:endParaRPr b="0" i="0" sz="1400" u="sng" cap="none" strike="noStrike">
              <a:solidFill>
                <a:schemeClr val="hlink"/>
              </a:solidFill>
              <a:latin typeface="Calibri"/>
              <a:ea typeface="Calibri"/>
              <a:cs typeface="Calibri"/>
              <a:sym typeface="Calibri"/>
            </a:endParaRPr>
          </a:p>
        </p:txBody>
      </p:sp>
      <p:pic>
        <p:nvPicPr>
          <p:cNvPr id="191" name="Google Shape;191;p38"/>
          <p:cNvPicPr preferRelativeResize="0"/>
          <p:nvPr/>
        </p:nvPicPr>
        <p:blipFill rotWithShape="1">
          <a:blip r:embed="rId5">
            <a:alphaModFix/>
          </a:blip>
          <a:srcRect b="0" l="0" r="0" t="0"/>
          <a:stretch/>
        </p:blipFill>
        <p:spPr>
          <a:xfrm>
            <a:off x="4419562" y="52743"/>
            <a:ext cx="4632694" cy="1400925"/>
          </a:xfrm>
          <a:prstGeom prst="rect">
            <a:avLst/>
          </a:prstGeom>
          <a:noFill/>
          <a:ln>
            <a:noFill/>
          </a:ln>
        </p:spPr>
      </p:pic>
      <p:pic>
        <p:nvPicPr>
          <p:cNvPr id="192" name="Google Shape;192;p38"/>
          <p:cNvPicPr preferRelativeResize="0"/>
          <p:nvPr/>
        </p:nvPicPr>
        <p:blipFill rotWithShape="1">
          <a:blip r:embed="rId6">
            <a:alphaModFix/>
          </a:blip>
          <a:srcRect b="0" l="0" r="0" t="0"/>
          <a:stretch/>
        </p:blipFill>
        <p:spPr>
          <a:xfrm>
            <a:off x="7472362" y="890571"/>
            <a:ext cx="1671638" cy="785813"/>
          </a:xfrm>
          <a:prstGeom prst="rect">
            <a:avLst/>
          </a:prstGeom>
          <a:noFill/>
          <a:ln>
            <a:noFill/>
          </a:ln>
        </p:spPr>
      </p:pic>
      <p:pic>
        <p:nvPicPr>
          <p:cNvPr id="193" name="Google Shape;193;p38"/>
          <p:cNvPicPr preferRelativeResize="0"/>
          <p:nvPr/>
        </p:nvPicPr>
        <p:blipFill rotWithShape="1">
          <a:blip r:embed="rId7">
            <a:alphaModFix/>
          </a:blip>
          <a:srcRect b="0" l="0" r="0" t="0"/>
          <a:stretch/>
        </p:blipFill>
        <p:spPr>
          <a:xfrm>
            <a:off x="4544644" y="2148225"/>
            <a:ext cx="2226525" cy="2417184"/>
          </a:xfrm>
          <a:prstGeom prst="rect">
            <a:avLst/>
          </a:prstGeom>
          <a:noFill/>
          <a:ln>
            <a:noFill/>
          </a:ln>
        </p:spPr>
      </p:pic>
      <p:pic>
        <p:nvPicPr>
          <p:cNvPr id="194" name="Google Shape;194;p38"/>
          <p:cNvPicPr preferRelativeResize="0"/>
          <p:nvPr/>
        </p:nvPicPr>
        <p:blipFill rotWithShape="1">
          <a:blip r:embed="rId8">
            <a:alphaModFix/>
          </a:blip>
          <a:srcRect b="0" l="0" r="0" t="0"/>
          <a:stretch/>
        </p:blipFill>
        <p:spPr>
          <a:xfrm>
            <a:off x="6842625" y="1817053"/>
            <a:ext cx="2000250" cy="2836069"/>
          </a:xfrm>
          <a:prstGeom prst="rect">
            <a:avLst/>
          </a:prstGeom>
          <a:noFill/>
          <a:ln>
            <a:noFill/>
          </a:ln>
        </p:spPr>
      </p:pic>
      <p:pic>
        <p:nvPicPr>
          <p:cNvPr id="195" name="Google Shape;195;p38"/>
          <p:cNvPicPr preferRelativeResize="0"/>
          <p:nvPr/>
        </p:nvPicPr>
        <p:blipFill rotWithShape="1">
          <a:blip r:embed="rId9">
            <a:alphaModFix/>
          </a:blip>
          <a:srcRect b="0" l="0" r="0" t="0"/>
          <a:stretch/>
        </p:blipFill>
        <p:spPr>
          <a:xfrm>
            <a:off x="143550" y="2755828"/>
            <a:ext cx="4207669" cy="3000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900"/>
              <a:buNone/>
            </a:pPr>
            <a:fld id="{00000000-1234-1234-1234-123412341234}" type="slidenum">
              <a:rPr lang="en"/>
              <a:t>‹#›</a:t>
            </a:fld>
            <a:endParaRPr/>
          </a:p>
        </p:txBody>
      </p:sp>
      <p:pic>
        <p:nvPicPr>
          <p:cNvPr id="201" name="Google Shape;201;p39"/>
          <p:cNvPicPr preferRelativeResize="0"/>
          <p:nvPr/>
        </p:nvPicPr>
        <p:blipFill rotWithShape="1">
          <a:blip r:embed="rId3">
            <a:alphaModFix/>
          </a:blip>
          <a:srcRect b="0" l="0" r="0" t="0"/>
          <a:stretch/>
        </p:blipFill>
        <p:spPr>
          <a:xfrm>
            <a:off x="1181522" y="285750"/>
            <a:ext cx="6878440" cy="4171951"/>
          </a:xfrm>
          <a:prstGeom prst="rect">
            <a:avLst/>
          </a:prstGeom>
          <a:noFill/>
          <a:ln>
            <a:noFill/>
          </a:ln>
        </p:spPr>
      </p:pic>
      <p:sp>
        <p:nvSpPr>
          <p:cNvPr id="202" name="Google Shape;202;p39"/>
          <p:cNvSpPr txBox="1"/>
          <p:nvPr/>
        </p:nvSpPr>
        <p:spPr>
          <a:xfrm>
            <a:off x="1543050" y="4661717"/>
            <a:ext cx="41148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4 </a:t>
            </a:r>
            <a:r>
              <a:rPr lang="en">
                <a:solidFill>
                  <a:schemeClr val="dk1"/>
                </a:solidFill>
                <a:latin typeface="Calibri"/>
                <a:ea typeface="Calibri"/>
                <a:cs typeface="Calibri"/>
                <a:sym typeface="Calibri"/>
              </a:rPr>
              <a:t>facets </a:t>
            </a:r>
            <a:r>
              <a:rPr b="0" i="0" lang="en" sz="1400" u="none" cap="none" strike="noStrike">
                <a:solidFill>
                  <a:schemeClr val="dk1"/>
                </a:solidFill>
                <a:latin typeface="Calibri"/>
                <a:ea typeface="Calibri"/>
                <a:cs typeface="Calibri"/>
                <a:sym typeface="Calibri"/>
              </a:rPr>
              <a:t>(F,A,I,R) </a:t>
            </a:r>
            <a:r>
              <a:rPr lang="en">
                <a:solidFill>
                  <a:schemeClr val="dk1"/>
                </a:solidFill>
                <a:latin typeface="Calibri"/>
                <a:ea typeface="Calibri"/>
                <a:cs typeface="Calibri"/>
                <a:sym typeface="Calibri"/>
              </a:rPr>
              <a:t>to the </a:t>
            </a:r>
            <a:r>
              <a:rPr b="0" i="0" lang="en" sz="1400" u="none" cap="none" strike="noStrike">
                <a:solidFill>
                  <a:schemeClr val="dk1"/>
                </a:solidFill>
                <a:latin typeface="Calibri"/>
                <a:ea typeface="Calibri"/>
                <a:cs typeface="Calibri"/>
                <a:sym typeface="Calibri"/>
              </a:rPr>
              <a:t>15</a:t>
            </a:r>
            <a:r>
              <a:rPr lang="en">
                <a:solidFill>
                  <a:schemeClr val="dk1"/>
                </a:solidFill>
                <a:latin typeface="Calibri"/>
                <a:ea typeface="Calibri"/>
                <a:cs typeface="Calibri"/>
                <a:sym typeface="Calibri"/>
              </a:rPr>
              <a:t> </a:t>
            </a:r>
            <a:r>
              <a:rPr b="0" i="0" lang="en" sz="1400" u="none" cap="none" strike="noStrike">
                <a:solidFill>
                  <a:schemeClr val="dk1"/>
                </a:solidFill>
                <a:latin typeface="Calibri"/>
                <a:ea typeface="Calibri"/>
                <a:cs typeface="Calibri"/>
                <a:sym typeface="Calibri"/>
              </a:rPr>
              <a:t>principles.</a:t>
            </a:r>
            <a:endParaRPr b="0" i="0" sz="1100" u="none" cap="none" strike="noStrike">
              <a:solidFill>
                <a:srgbClr val="000000"/>
              </a:solidFill>
              <a:latin typeface="Arial"/>
              <a:ea typeface="Arial"/>
              <a:cs typeface="Arial"/>
              <a:sym typeface="Arial"/>
            </a:endParaRPr>
          </a:p>
        </p:txBody>
      </p:sp>
      <p:sp>
        <p:nvSpPr>
          <p:cNvPr id="203" name="Google Shape;203;p39"/>
          <p:cNvSpPr/>
          <p:nvPr/>
        </p:nvSpPr>
        <p:spPr>
          <a:xfrm>
            <a:off x="1181525" y="4384725"/>
            <a:ext cx="39084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Calibri"/>
                <a:ea typeface="Calibri"/>
                <a:cs typeface="Calibri"/>
                <a:sym typeface="Calibri"/>
                <a:hlinkClick r:id="rId4"/>
              </a:rPr>
              <a:t>http://www.nature.com/articles/sdata201618</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0"/>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Making FAIR Data</a:t>
            </a:r>
            <a:endParaRPr/>
          </a:p>
        </p:txBody>
      </p:sp>
      <p:sp>
        <p:nvSpPr>
          <p:cNvPr id="209" name="Google Shape;209;p40"/>
          <p:cNvSpPr/>
          <p:nvPr/>
        </p:nvSpPr>
        <p:spPr>
          <a:xfrm>
            <a:off x="398145" y="1636210"/>
            <a:ext cx="834900" cy="428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Data</a:t>
            </a:r>
            <a:endParaRPr b="0" i="0" sz="1800" u="none" cap="none" strike="noStrike">
              <a:solidFill>
                <a:schemeClr val="dk1"/>
              </a:solidFill>
              <a:latin typeface="Calibri"/>
              <a:ea typeface="Calibri"/>
              <a:cs typeface="Calibri"/>
              <a:sym typeface="Calibri"/>
            </a:endParaRPr>
          </a:p>
        </p:txBody>
      </p:sp>
      <p:sp>
        <p:nvSpPr>
          <p:cNvPr id="210" name="Google Shape;210;p40"/>
          <p:cNvSpPr/>
          <p:nvPr/>
        </p:nvSpPr>
        <p:spPr>
          <a:xfrm>
            <a:off x="4099120" y="3095924"/>
            <a:ext cx="1799700" cy="8127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use ontologies + vocabularies</a:t>
            </a:r>
            <a:endParaRPr b="0" i="0" sz="1800" u="none" cap="none" strike="noStrike">
              <a:solidFill>
                <a:schemeClr val="dk1"/>
              </a:solidFill>
              <a:latin typeface="Calibri"/>
              <a:ea typeface="Calibri"/>
              <a:cs typeface="Calibri"/>
              <a:sym typeface="Calibri"/>
            </a:endParaRPr>
          </a:p>
        </p:txBody>
      </p:sp>
      <p:sp>
        <p:nvSpPr>
          <p:cNvPr id="211" name="Google Shape;211;p40"/>
          <p:cNvSpPr/>
          <p:nvPr/>
        </p:nvSpPr>
        <p:spPr>
          <a:xfrm>
            <a:off x="4099120" y="2487602"/>
            <a:ext cx="1799700" cy="6018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Use standard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data format</a:t>
            </a:r>
            <a:endParaRPr b="0" i="0" sz="1800" u="none" cap="none" strike="noStrike">
              <a:solidFill>
                <a:schemeClr val="dk1"/>
              </a:solidFill>
              <a:latin typeface="Calibri"/>
              <a:ea typeface="Calibri"/>
              <a:cs typeface="Calibri"/>
              <a:sym typeface="Calibri"/>
            </a:endParaRPr>
          </a:p>
        </p:txBody>
      </p:sp>
      <p:sp>
        <p:nvSpPr>
          <p:cNvPr id="212" name="Google Shape;212;p40"/>
          <p:cNvSpPr/>
          <p:nvPr/>
        </p:nvSpPr>
        <p:spPr>
          <a:xfrm>
            <a:off x="1741261" y="1636210"/>
            <a:ext cx="1848600" cy="549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Standardized Metadata</a:t>
            </a:r>
            <a:endParaRPr b="0" i="0" sz="1800" u="none" cap="none" strike="noStrike">
              <a:solidFill>
                <a:schemeClr val="dk1"/>
              </a:solidFill>
              <a:latin typeface="Calibri"/>
              <a:ea typeface="Calibri"/>
              <a:cs typeface="Calibri"/>
              <a:sym typeface="Calibri"/>
            </a:endParaRPr>
          </a:p>
        </p:txBody>
      </p:sp>
      <p:sp>
        <p:nvSpPr>
          <p:cNvPr id="213" name="Google Shape;213;p40"/>
          <p:cNvSpPr/>
          <p:nvPr/>
        </p:nvSpPr>
        <p:spPr>
          <a:xfrm>
            <a:off x="6536024" y="1636210"/>
            <a:ext cx="1799700" cy="549300"/>
          </a:xfrm>
          <a:prstGeom prst="rect">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FAIR Data</a:t>
            </a:r>
            <a:endParaRPr b="0" i="0" sz="1800" u="none" cap="none" strike="noStrike">
              <a:solidFill>
                <a:schemeClr val="dk1"/>
              </a:solidFill>
              <a:latin typeface="Calibri"/>
              <a:ea typeface="Calibri"/>
              <a:cs typeface="Calibri"/>
              <a:sym typeface="Calibri"/>
            </a:endParaRPr>
          </a:p>
        </p:txBody>
      </p:sp>
      <p:sp>
        <p:nvSpPr>
          <p:cNvPr id="214" name="Google Shape;214;p40"/>
          <p:cNvSpPr txBox="1"/>
          <p:nvPr/>
        </p:nvSpPr>
        <p:spPr>
          <a:xfrm>
            <a:off x="4363364" y="1087950"/>
            <a:ext cx="1260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Transform</a:t>
            </a:r>
            <a:endParaRPr b="1" i="0" sz="1800" u="none" cap="none" strike="noStrike">
              <a:solidFill>
                <a:schemeClr val="dk1"/>
              </a:solidFill>
              <a:latin typeface="Calibri"/>
              <a:ea typeface="Calibri"/>
              <a:cs typeface="Calibri"/>
              <a:sym typeface="Calibri"/>
            </a:endParaRPr>
          </a:p>
        </p:txBody>
      </p:sp>
      <p:sp>
        <p:nvSpPr>
          <p:cNvPr id="215" name="Google Shape;215;p40"/>
          <p:cNvSpPr txBox="1"/>
          <p:nvPr/>
        </p:nvSpPr>
        <p:spPr>
          <a:xfrm>
            <a:off x="2131910" y="1102606"/>
            <a:ext cx="1033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Describe</a:t>
            </a:r>
            <a:endParaRPr b="1" i="0" sz="1800" u="none" cap="none" strike="noStrike">
              <a:solidFill>
                <a:schemeClr val="dk1"/>
              </a:solidFill>
              <a:latin typeface="Calibri"/>
              <a:ea typeface="Calibri"/>
              <a:cs typeface="Calibri"/>
              <a:sym typeface="Calibri"/>
            </a:endParaRPr>
          </a:p>
        </p:txBody>
      </p:sp>
      <p:sp>
        <p:nvSpPr>
          <p:cNvPr id="216" name="Google Shape;216;p40"/>
          <p:cNvSpPr/>
          <p:nvPr/>
        </p:nvSpPr>
        <p:spPr>
          <a:xfrm>
            <a:off x="1741262" y="4153342"/>
            <a:ext cx="1848600" cy="6018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add provenance and license</a:t>
            </a:r>
            <a:endParaRPr b="0" i="0" sz="1800" u="none" cap="none" strike="noStrike">
              <a:solidFill>
                <a:schemeClr val="dk1"/>
              </a:solidFill>
              <a:latin typeface="Calibri"/>
              <a:ea typeface="Calibri"/>
              <a:cs typeface="Calibri"/>
              <a:sym typeface="Calibri"/>
            </a:endParaRPr>
          </a:p>
        </p:txBody>
      </p:sp>
      <p:sp>
        <p:nvSpPr>
          <p:cNvPr id="217" name="Google Shape;217;p40"/>
          <p:cNvSpPr txBox="1"/>
          <p:nvPr/>
        </p:nvSpPr>
        <p:spPr>
          <a:xfrm>
            <a:off x="6943537" y="1096516"/>
            <a:ext cx="1033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Publish</a:t>
            </a:r>
            <a:endParaRPr b="1" i="0" sz="1800" u="none" cap="none" strike="noStrike">
              <a:solidFill>
                <a:schemeClr val="dk1"/>
              </a:solidFill>
              <a:latin typeface="Calibri"/>
              <a:ea typeface="Calibri"/>
              <a:cs typeface="Calibri"/>
              <a:sym typeface="Calibri"/>
            </a:endParaRPr>
          </a:p>
        </p:txBody>
      </p:sp>
      <p:sp>
        <p:nvSpPr>
          <p:cNvPr id="218" name="Google Shape;218;p40"/>
          <p:cNvSpPr/>
          <p:nvPr/>
        </p:nvSpPr>
        <p:spPr>
          <a:xfrm>
            <a:off x="1741262" y="2441242"/>
            <a:ext cx="1848600" cy="8073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use standard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metadata format</a:t>
            </a:r>
            <a:endParaRPr b="0" i="0" sz="1800" u="none" cap="none" strike="noStrike">
              <a:solidFill>
                <a:schemeClr val="dk1"/>
              </a:solidFill>
              <a:latin typeface="Calibri"/>
              <a:ea typeface="Calibri"/>
              <a:cs typeface="Calibri"/>
              <a:sym typeface="Calibri"/>
            </a:endParaRPr>
          </a:p>
        </p:txBody>
      </p:sp>
      <p:sp>
        <p:nvSpPr>
          <p:cNvPr id="219" name="Google Shape;219;p40"/>
          <p:cNvSpPr/>
          <p:nvPr/>
        </p:nvSpPr>
        <p:spPr>
          <a:xfrm>
            <a:off x="1741262" y="3248542"/>
            <a:ext cx="1848600" cy="90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use ontologies +  vocabularies</a:t>
            </a:r>
            <a:endParaRPr b="0" i="0" sz="1800" u="none" cap="none" strike="noStrike">
              <a:solidFill>
                <a:schemeClr val="dk1"/>
              </a:solidFill>
              <a:latin typeface="Calibri"/>
              <a:ea typeface="Calibri"/>
              <a:cs typeface="Calibri"/>
              <a:sym typeface="Calibri"/>
            </a:endParaRPr>
          </a:p>
        </p:txBody>
      </p:sp>
      <p:sp>
        <p:nvSpPr>
          <p:cNvPr id="220" name="Google Shape;220;p40"/>
          <p:cNvSpPr txBox="1"/>
          <p:nvPr/>
        </p:nvSpPr>
        <p:spPr>
          <a:xfrm>
            <a:off x="362050" y="1116493"/>
            <a:ext cx="1033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Collect</a:t>
            </a:r>
            <a:endParaRPr b="1" i="0" sz="1800" u="none" cap="none" strike="noStrike">
              <a:solidFill>
                <a:schemeClr val="dk1"/>
              </a:solidFill>
              <a:latin typeface="Calibri"/>
              <a:ea typeface="Calibri"/>
              <a:cs typeface="Calibri"/>
              <a:sym typeface="Calibri"/>
            </a:endParaRPr>
          </a:p>
        </p:txBody>
      </p:sp>
      <p:sp>
        <p:nvSpPr>
          <p:cNvPr id="221" name="Google Shape;221;p40"/>
          <p:cNvSpPr txBox="1"/>
          <p:nvPr>
            <p:ph idx="12" type="sldNum"/>
          </p:nvPr>
        </p:nvSpPr>
        <p:spPr>
          <a:xfrm>
            <a:off x="0" y="4972052"/>
            <a:ext cx="2133600" cy="166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222" name="Google Shape;222;p40"/>
          <p:cNvSpPr/>
          <p:nvPr/>
        </p:nvSpPr>
        <p:spPr>
          <a:xfrm>
            <a:off x="6560438" y="4023883"/>
            <a:ext cx="1799700" cy="3405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Persistent Data Identifier</a:t>
            </a:r>
            <a:endParaRPr b="0" i="0" sz="1100" u="none" cap="none" strike="noStrike">
              <a:solidFill>
                <a:srgbClr val="000000"/>
              </a:solidFill>
              <a:latin typeface="Arial"/>
              <a:ea typeface="Arial"/>
              <a:cs typeface="Arial"/>
              <a:sym typeface="Arial"/>
            </a:endParaRPr>
          </a:p>
        </p:txBody>
      </p:sp>
      <p:sp>
        <p:nvSpPr>
          <p:cNvPr id="223" name="Google Shape;223;p40"/>
          <p:cNvSpPr/>
          <p:nvPr/>
        </p:nvSpPr>
        <p:spPr>
          <a:xfrm>
            <a:off x="6536024" y="3065937"/>
            <a:ext cx="1848600" cy="3405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Persistent Metadata Identifier</a:t>
            </a:r>
            <a:endParaRPr b="0" i="0" sz="1100" u="none" cap="none" strike="noStrike">
              <a:solidFill>
                <a:srgbClr val="000000"/>
              </a:solidFill>
              <a:latin typeface="Arial"/>
              <a:ea typeface="Arial"/>
              <a:cs typeface="Arial"/>
              <a:sym typeface="Arial"/>
            </a:endParaRPr>
          </a:p>
        </p:txBody>
      </p:sp>
      <p:sp>
        <p:nvSpPr>
          <p:cNvPr id="224" name="Google Shape;224;p40"/>
          <p:cNvSpPr/>
          <p:nvPr/>
        </p:nvSpPr>
        <p:spPr>
          <a:xfrm>
            <a:off x="6536024" y="2459803"/>
            <a:ext cx="1848600" cy="601800"/>
          </a:xfrm>
          <a:prstGeom prst="rect">
            <a:avLst/>
          </a:prstGeom>
          <a:solidFill>
            <a:srgbClr val="92D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Data Repository</a:t>
            </a:r>
            <a:endParaRPr b="0" i="0" sz="1800" u="none" cap="none" strike="noStrike">
              <a:solidFill>
                <a:schemeClr val="dk1"/>
              </a:solidFill>
              <a:latin typeface="Calibri"/>
              <a:ea typeface="Calibri"/>
              <a:cs typeface="Calibri"/>
              <a:sym typeface="Calibri"/>
            </a:endParaRPr>
          </a:p>
        </p:txBody>
      </p:sp>
      <p:sp>
        <p:nvSpPr>
          <p:cNvPr id="225" name="Google Shape;225;p40"/>
          <p:cNvSpPr/>
          <p:nvPr/>
        </p:nvSpPr>
        <p:spPr>
          <a:xfrm>
            <a:off x="6536024" y="3406450"/>
            <a:ext cx="1848600" cy="5493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Standardized Metadata</a:t>
            </a:r>
            <a:endParaRPr b="0" i="0" sz="1800" u="none" cap="none" strike="noStrike">
              <a:solidFill>
                <a:schemeClr val="dk1"/>
              </a:solidFill>
              <a:latin typeface="Calibri"/>
              <a:ea typeface="Calibri"/>
              <a:cs typeface="Calibri"/>
              <a:sym typeface="Calibri"/>
            </a:endParaRPr>
          </a:p>
        </p:txBody>
      </p:sp>
      <p:sp>
        <p:nvSpPr>
          <p:cNvPr id="226" name="Google Shape;226;p40"/>
          <p:cNvSpPr/>
          <p:nvPr/>
        </p:nvSpPr>
        <p:spPr>
          <a:xfrm>
            <a:off x="6560437" y="4361871"/>
            <a:ext cx="1799700" cy="549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Standardized Data</a:t>
            </a:r>
            <a:endParaRPr b="0" i="0" sz="1800" u="none" cap="none" strike="noStrike">
              <a:solidFill>
                <a:schemeClr val="dk1"/>
              </a:solidFill>
              <a:latin typeface="Calibri"/>
              <a:ea typeface="Calibri"/>
              <a:cs typeface="Calibri"/>
              <a:sym typeface="Calibri"/>
            </a:endParaRPr>
          </a:p>
        </p:txBody>
      </p:sp>
      <p:sp>
        <p:nvSpPr>
          <p:cNvPr id="227" name="Google Shape;227;p40"/>
          <p:cNvSpPr/>
          <p:nvPr/>
        </p:nvSpPr>
        <p:spPr>
          <a:xfrm>
            <a:off x="4093964" y="1636210"/>
            <a:ext cx="1799700" cy="549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Standardized Data</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applies to data and their metadata</a:t>
            </a:r>
            <a:endParaRPr/>
          </a:p>
        </p:txBody>
      </p:sp>
      <p:pic>
        <p:nvPicPr>
          <p:cNvPr id="233" name="Google Shape;233;p41"/>
          <p:cNvPicPr preferRelativeResize="0"/>
          <p:nvPr/>
        </p:nvPicPr>
        <p:blipFill rotWithShape="1">
          <a:blip r:embed="rId3">
            <a:alphaModFix/>
          </a:blip>
          <a:srcRect b="0" l="0" r="0" t="0"/>
          <a:stretch/>
        </p:blipFill>
        <p:spPr>
          <a:xfrm>
            <a:off x="1182175" y="1119425"/>
            <a:ext cx="6048675" cy="36396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Data vs Metadata</a:t>
            </a:r>
            <a:endParaRPr/>
          </a:p>
        </p:txBody>
      </p:sp>
      <p:sp>
        <p:nvSpPr>
          <p:cNvPr id="239" name="Google Shape;239;p42"/>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Clr>
                <a:schemeClr val="dk1"/>
              </a:buClr>
              <a:buSzPts val="1900"/>
              <a:buFont typeface="Arial"/>
              <a:buNone/>
            </a:pPr>
            <a:r>
              <a:rPr b="1" lang="en" sz="2600" u="sng"/>
              <a:t>Data </a:t>
            </a:r>
            <a:r>
              <a:rPr lang="en" sz="2600" u="sng"/>
              <a:t>are information made available for machine processing.</a:t>
            </a:r>
            <a:r>
              <a:rPr lang="en" sz="2600"/>
              <a:t> Data can be quantitative (e.g. height, weight), qualitative (how well do you feel on a scale of 1-5), and multi-modal (text, relational, image, sound, video).</a:t>
            </a:r>
            <a:endParaRPr sz="2600"/>
          </a:p>
          <a:p>
            <a:pPr indent="0" lvl="0" marL="0" rtl="0" algn="l">
              <a:spcBef>
                <a:spcPts val="400"/>
              </a:spcBef>
              <a:spcAft>
                <a:spcPts val="0"/>
              </a:spcAft>
              <a:buClr>
                <a:schemeClr val="dk1"/>
              </a:buClr>
              <a:buSzPts val="1900"/>
              <a:buFont typeface="Arial"/>
              <a:buNone/>
            </a:pPr>
            <a:r>
              <a:t/>
            </a:r>
            <a:endParaRPr sz="2600"/>
          </a:p>
          <a:p>
            <a:pPr indent="0" lvl="0" marL="0" rtl="0" algn="l">
              <a:spcBef>
                <a:spcPts val="400"/>
              </a:spcBef>
              <a:spcAft>
                <a:spcPts val="0"/>
              </a:spcAft>
              <a:buClr>
                <a:schemeClr val="dk1"/>
              </a:buClr>
              <a:buSzPts val="1900"/>
              <a:buFont typeface="Arial"/>
              <a:buNone/>
            </a:pPr>
            <a:r>
              <a:rPr b="1" lang="en" sz="2600" u="sng"/>
              <a:t>Metadata </a:t>
            </a:r>
            <a:r>
              <a:rPr lang="en" sz="2600" u="sng"/>
              <a:t>are information about data.</a:t>
            </a:r>
            <a:r>
              <a:rPr lang="en" sz="2600"/>
              <a:t> They may contain a description, context, provenance, and meaning of the data.</a:t>
            </a:r>
            <a:endParaRPr sz="2600"/>
          </a:p>
          <a:p>
            <a:pPr indent="0" lvl="0" marL="0" rtl="0" algn="l">
              <a:lnSpc>
                <a:spcPct val="100000"/>
              </a:lnSpc>
              <a:spcBef>
                <a:spcPts val="300"/>
              </a:spcBef>
              <a:spcAft>
                <a:spcPts val="0"/>
              </a:spcAft>
              <a:buSzPts val="1400"/>
              <a:buNone/>
            </a:pPr>
            <a:r>
              <a:t/>
            </a:r>
            <a:endParaRPr b="1"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609600" y="0"/>
            <a:ext cx="10972800" cy="1143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
                <a:solidFill>
                  <a:srgbClr val="1F497D"/>
                </a:solidFill>
              </a:rPr>
              <a:t>Metadata</a:t>
            </a:r>
            <a:endParaRPr/>
          </a:p>
        </p:txBody>
      </p:sp>
      <p:sp>
        <p:nvSpPr>
          <p:cNvPr id="245" name="Google Shape;245;p43"/>
          <p:cNvSpPr txBox="1"/>
          <p:nvPr>
            <p:ph idx="1" type="body"/>
          </p:nvPr>
        </p:nvSpPr>
        <p:spPr>
          <a:xfrm>
            <a:off x="698344" y="1592231"/>
            <a:ext cx="7886700" cy="3263400"/>
          </a:xfrm>
          <a:prstGeom prst="rect">
            <a:avLst/>
          </a:prstGeom>
          <a:noFill/>
          <a:ln>
            <a:noFill/>
          </a:ln>
        </p:spPr>
        <p:txBody>
          <a:bodyPr anchorCtr="0" anchor="t" bIns="34275" lIns="68575" spcFirstLastPara="1" rIns="68575" wrap="square" tIns="34275">
            <a:noAutofit/>
          </a:bodyPr>
          <a:lstStyle/>
          <a:p>
            <a:pPr indent="-196850" lvl="0" marL="177800" rtl="0" algn="l">
              <a:lnSpc>
                <a:spcPct val="70000"/>
              </a:lnSpc>
              <a:spcBef>
                <a:spcPts val="0"/>
              </a:spcBef>
              <a:spcAft>
                <a:spcPts val="0"/>
              </a:spcAft>
              <a:buClr>
                <a:schemeClr val="dk1"/>
              </a:buClr>
              <a:buSzPts val="2100"/>
              <a:buChar char="●"/>
            </a:pPr>
            <a:r>
              <a:rPr lang="en" sz="2100"/>
              <a:t>What is the name or title of the digital resource?</a:t>
            </a:r>
            <a:endParaRPr sz="2100"/>
          </a:p>
          <a:p>
            <a:pPr indent="-196850" lvl="0" marL="177800" rtl="0" algn="l">
              <a:lnSpc>
                <a:spcPct val="70000"/>
              </a:lnSpc>
              <a:spcBef>
                <a:spcPts val="800"/>
              </a:spcBef>
              <a:spcAft>
                <a:spcPts val="0"/>
              </a:spcAft>
              <a:buSzPts val="2100"/>
              <a:buChar char="●"/>
            </a:pPr>
            <a:r>
              <a:rPr lang="en" sz="2100"/>
              <a:t>What is the digital resource about?</a:t>
            </a:r>
            <a:endParaRPr sz="2100"/>
          </a:p>
          <a:p>
            <a:pPr indent="-196850" lvl="0" marL="177800" rtl="0" algn="l">
              <a:lnSpc>
                <a:spcPct val="70000"/>
              </a:lnSpc>
              <a:spcBef>
                <a:spcPts val="800"/>
              </a:spcBef>
              <a:spcAft>
                <a:spcPts val="0"/>
              </a:spcAft>
              <a:buClr>
                <a:schemeClr val="dk1"/>
              </a:buClr>
              <a:buSzPts val="2100"/>
              <a:buChar char="●"/>
            </a:pPr>
            <a:r>
              <a:rPr lang="en" sz="2100"/>
              <a:t>Who contributed to creating or maintaining the digital resource? </a:t>
            </a:r>
            <a:endParaRPr sz="2100"/>
          </a:p>
          <a:p>
            <a:pPr indent="-196850" lvl="0" marL="177800" rtl="0" algn="l">
              <a:lnSpc>
                <a:spcPct val="70000"/>
              </a:lnSpc>
              <a:spcBef>
                <a:spcPts val="800"/>
              </a:spcBef>
              <a:spcAft>
                <a:spcPts val="0"/>
              </a:spcAft>
              <a:buClr>
                <a:schemeClr val="dk1"/>
              </a:buClr>
              <a:buSzPts val="2100"/>
              <a:buChar char="●"/>
            </a:pPr>
            <a:r>
              <a:rPr lang="en" sz="2100"/>
              <a:t>When was it created, modified, released? </a:t>
            </a:r>
            <a:endParaRPr sz="2700"/>
          </a:p>
          <a:p>
            <a:pPr indent="-196850" lvl="0" marL="177800" rtl="0" algn="l">
              <a:lnSpc>
                <a:spcPct val="70000"/>
              </a:lnSpc>
              <a:spcBef>
                <a:spcPts val="800"/>
              </a:spcBef>
              <a:spcAft>
                <a:spcPts val="0"/>
              </a:spcAft>
              <a:buClr>
                <a:schemeClr val="dk1"/>
              </a:buClr>
              <a:buSzPts val="2100"/>
              <a:buChar char="●"/>
            </a:pPr>
            <a:r>
              <a:rPr lang="en" sz="2100"/>
              <a:t>What methodology or tool was used? </a:t>
            </a:r>
            <a:endParaRPr sz="2100"/>
          </a:p>
          <a:p>
            <a:pPr indent="-196850" lvl="0" marL="177800" rtl="0" algn="l">
              <a:lnSpc>
                <a:spcPct val="70000"/>
              </a:lnSpc>
              <a:spcBef>
                <a:spcPts val="800"/>
              </a:spcBef>
              <a:spcAft>
                <a:spcPts val="0"/>
              </a:spcAft>
              <a:buClr>
                <a:schemeClr val="dk1"/>
              </a:buClr>
              <a:buSzPts val="2100"/>
              <a:buChar char="●"/>
            </a:pPr>
            <a:r>
              <a:rPr lang="en" sz="2100"/>
              <a:t>Which language is used?</a:t>
            </a:r>
            <a:endParaRPr sz="2700"/>
          </a:p>
          <a:p>
            <a:pPr indent="-196850" lvl="0" marL="177800" rtl="0" algn="l">
              <a:lnSpc>
                <a:spcPct val="70000"/>
              </a:lnSpc>
              <a:spcBef>
                <a:spcPts val="800"/>
              </a:spcBef>
              <a:spcAft>
                <a:spcPts val="0"/>
              </a:spcAft>
              <a:buClr>
                <a:schemeClr val="dk1"/>
              </a:buClr>
              <a:buSzPts val="2100"/>
              <a:buChar char="●"/>
            </a:pPr>
            <a:r>
              <a:rPr lang="en" sz="2100"/>
              <a:t>Which formats is it available as? </a:t>
            </a:r>
            <a:endParaRPr sz="2100"/>
          </a:p>
          <a:p>
            <a:pPr indent="-196850" lvl="0" marL="177800" rtl="0" algn="l">
              <a:lnSpc>
                <a:spcPct val="70000"/>
              </a:lnSpc>
              <a:spcBef>
                <a:spcPts val="800"/>
              </a:spcBef>
              <a:spcAft>
                <a:spcPts val="0"/>
              </a:spcAft>
              <a:buClr>
                <a:schemeClr val="dk1"/>
              </a:buClr>
              <a:buSzPts val="2100"/>
              <a:buChar char="●"/>
            </a:pPr>
            <a:r>
              <a:rPr lang="en" sz="2100"/>
              <a:t>What license is it released under?</a:t>
            </a:r>
            <a:endParaRPr sz="2700"/>
          </a:p>
          <a:p>
            <a:pPr indent="0" lvl="0" marL="177800" rtl="0" algn="l">
              <a:lnSpc>
                <a:spcPct val="70000"/>
              </a:lnSpc>
              <a:spcBef>
                <a:spcPts val="800"/>
              </a:spcBef>
              <a:spcAft>
                <a:spcPts val="1600"/>
              </a:spcAft>
              <a:buSzPts val="1400"/>
              <a:buNone/>
            </a:pPr>
            <a:r>
              <a:t/>
            </a:r>
            <a:endParaRPr sz="2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Metadata</a:t>
            </a:r>
            <a:endParaRPr/>
          </a:p>
        </p:txBody>
      </p:sp>
      <p:sp>
        <p:nvSpPr>
          <p:cNvPr id="251" name="Google Shape;251;p44"/>
          <p:cNvSpPr txBox="1"/>
          <p:nvPr>
            <p:ph idx="1" type="body"/>
          </p:nvPr>
        </p:nvSpPr>
        <p:spPr>
          <a:xfrm>
            <a:off x="1173900" y="1094675"/>
            <a:ext cx="7512900" cy="33945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Clr>
                <a:schemeClr val="dk1"/>
              </a:buClr>
              <a:buSzPts val="1900"/>
              <a:buFont typeface="Arial"/>
              <a:buNone/>
            </a:pPr>
            <a:r>
              <a:rPr b="1" lang="en" sz="1900"/>
              <a:t>Administrative metadata</a:t>
            </a:r>
            <a:endParaRPr b="1" sz="1900"/>
          </a:p>
          <a:p>
            <a:pPr indent="-425450" lvl="0" marL="609600" rtl="0" algn="l">
              <a:spcBef>
                <a:spcPts val="400"/>
              </a:spcBef>
              <a:spcAft>
                <a:spcPts val="0"/>
              </a:spcAft>
              <a:buSzPts val="1900"/>
              <a:buChar char="●"/>
            </a:pPr>
            <a:r>
              <a:rPr lang="en" sz="1900"/>
              <a:t>Provides information about the digital artifact</a:t>
            </a:r>
            <a:endParaRPr sz="1900"/>
          </a:p>
          <a:p>
            <a:pPr indent="-425450" lvl="1" marL="1219200" rtl="0" algn="l">
              <a:spcBef>
                <a:spcPts val="0"/>
              </a:spcBef>
              <a:spcAft>
                <a:spcPts val="0"/>
              </a:spcAft>
              <a:buSzPts val="1900"/>
              <a:buChar char="○"/>
            </a:pPr>
            <a:r>
              <a:rPr lang="en" sz="1900"/>
              <a:t>date created, size of file, type of file</a:t>
            </a:r>
            <a:endParaRPr sz="1900"/>
          </a:p>
          <a:p>
            <a:pPr indent="-425450" lvl="1" marL="1219200" rtl="0" algn="l">
              <a:spcBef>
                <a:spcPts val="0"/>
              </a:spcBef>
              <a:spcAft>
                <a:spcPts val="0"/>
              </a:spcAft>
              <a:buSzPts val="1900"/>
              <a:buChar char="○"/>
            </a:pPr>
            <a:r>
              <a:rPr lang="en" sz="1900"/>
              <a:t>license, permissions, etc</a:t>
            </a:r>
            <a:endParaRPr sz="1900"/>
          </a:p>
          <a:p>
            <a:pPr indent="0" lvl="0" marL="0" rtl="0" algn="l">
              <a:spcBef>
                <a:spcPts val="400"/>
              </a:spcBef>
              <a:spcAft>
                <a:spcPts val="0"/>
              </a:spcAft>
              <a:buClr>
                <a:schemeClr val="dk1"/>
              </a:buClr>
              <a:buSzPts val="1900"/>
              <a:buFont typeface="Arial"/>
              <a:buNone/>
            </a:pPr>
            <a:r>
              <a:rPr b="1" lang="en" sz="1900"/>
              <a:t>Descriptive metadata</a:t>
            </a:r>
            <a:endParaRPr b="1" sz="1900"/>
          </a:p>
          <a:p>
            <a:pPr indent="-425450" lvl="0" marL="609600" rtl="0" algn="l">
              <a:spcBef>
                <a:spcPts val="400"/>
              </a:spcBef>
              <a:spcAft>
                <a:spcPts val="0"/>
              </a:spcAft>
              <a:buSzPts val="1900"/>
              <a:buChar char="●"/>
            </a:pPr>
            <a:r>
              <a:rPr lang="en" sz="1900"/>
              <a:t>Contains information relevant to find and interpret the data</a:t>
            </a:r>
            <a:endParaRPr sz="1900"/>
          </a:p>
          <a:p>
            <a:pPr indent="-425450" lvl="1" marL="1219200" rtl="0" algn="l">
              <a:spcBef>
                <a:spcPts val="0"/>
              </a:spcBef>
              <a:spcAft>
                <a:spcPts val="0"/>
              </a:spcAft>
              <a:buSzPts val="1900"/>
              <a:buChar char="○"/>
            </a:pPr>
            <a:r>
              <a:rPr lang="en" sz="1900"/>
              <a:t>title, description, keywords</a:t>
            </a:r>
            <a:endParaRPr sz="1900"/>
          </a:p>
          <a:p>
            <a:pPr indent="-425450" lvl="1" marL="1219200" rtl="0" algn="l">
              <a:spcBef>
                <a:spcPts val="0"/>
              </a:spcBef>
              <a:spcAft>
                <a:spcPts val="0"/>
              </a:spcAft>
              <a:buSzPts val="1900"/>
              <a:buChar char="○"/>
            </a:pPr>
            <a:r>
              <a:rPr lang="en" sz="1900"/>
              <a:t>datatype-specific metadata e.g. protocol, instrument</a:t>
            </a:r>
            <a:endParaRPr sz="1900"/>
          </a:p>
          <a:p>
            <a:pPr indent="0" lvl="0" marL="0" rtl="0" algn="l">
              <a:spcBef>
                <a:spcPts val="400"/>
              </a:spcBef>
              <a:spcAft>
                <a:spcPts val="0"/>
              </a:spcAft>
              <a:buClr>
                <a:schemeClr val="dk1"/>
              </a:buClr>
              <a:buSzPts val="1900"/>
              <a:buFont typeface="Arial"/>
              <a:buNone/>
            </a:pPr>
            <a:r>
              <a:rPr b="1" lang="en" sz="1900"/>
              <a:t>Relational metadata</a:t>
            </a:r>
            <a:endParaRPr b="1" sz="1900"/>
          </a:p>
          <a:p>
            <a:pPr indent="-425450" lvl="0" marL="609600" rtl="0" algn="l">
              <a:spcBef>
                <a:spcPts val="400"/>
              </a:spcBef>
              <a:spcAft>
                <a:spcPts val="0"/>
              </a:spcAft>
              <a:buSzPts val="1900"/>
              <a:buChar char="●"/>
            </a:pPr>
            <a:r>
              <a:rPr lang="en" sz="1900"/>
              <a:t>Captures the relationship between the data item and the entity it is about or is in a contextual relation with</a:t>
            </a:r>
            <a:endParaRPr sz="1900"/>
          </a:p>
          <a:p>
            <a:pPr indent="-425450" lvl="1" marL="1219200" rtl="0" algn="l">
              <a:spcBef>
                <a:spcPts val="0"/>
              </a:spcBef>
              <a:spcAft>
                <a:spcPts val="0"/>
              </a:spcAft>
              <a:buSzPts val="1900"/>
              <a:buChar char="○"/>
            </a:pPr>
            <a:r>
              <a:rPr lang="en" sz="1900"/>
              <a:t>The patient for which the MRI scan was taken</a:t>
            </a:r>
            <a:endParaRPr sz="1900"/>
          </a:p>
          <a:p>
            <a:pPr indent="0" lvl="0" marL="0" rtl="0" algn="l">
              <a:lnSpc>
                <a:spcPct val="100000"/>
              </a:lnSpc>
              <a:spcBef>
                <a:spcPts val="300"/>
              </a:spcBef>
              <a:spcAft>
                <a:spcPts val="0"/>
              </a:spcAft>
              <a:buSzPts val="1400"/>
              <a:buNone/>
            </a:pPr>
            <a:r>
              <a:t/>
            </a:r>
            <a:endParaRPr b="1" sz="1400"/>
          </a:p>
        </p:txBody>
      </p:sp>
      <p:pic>
        <p:nvPicPr>
          <p:cNvPr id="252" name="Google Shape;252;p44"/>
          <p:cNvPicPr preferRelativeResize="0"/>
          <p:nvPr/>
        </p:nvPicPr>
        <p:blipFill rotWithShape="1">
          <a:blip r:embed="rId3">
            <a:alphaModFix/>
          </a:blip>
          <a:srcRect b="0" l="0" r="0" t="0"/>
          <a:stretch/>
        </p:blipFill>
        <p:spPr>
          <a:xfrm>
            <a:off x="376588" y="1064547"/>
            <a:ext cx="692375" cy="685150"/>
          </a:xfrm>
          <a:prstGeom prst="rect">
            <a:avLst/>
          </a:prstGeom>
          <a:noFill/>
          <a:ln>
            <a:noFill/>
          </a:ln>
        </p:spPr>
      </p:pic>
      <p:pic>
        <p:nvPicPr>
          <p:cNvPr id="253" name="Google Shape;253;p44"/>
          <p:cNvPicPr preferRelativeResize="0"/>
          <p:nvPr/>
        </p:nvPicPr>
        <p:blipFill rotWithShape="1">
          <a:blip r:embed="rId4">
            <a:alphaModFix/>
          </a:blip>
          <a:srcRect b="0" l="0" r="0" t="0"/>
          <a:stretch/>
        </p:blipFill>
        <p:spPr>
          <a:xfrm>
            <a:off x="413775" y="2588387"/>
            <a:ext cx="618025" cy="618025"/>
          </a:xfrm>
          <a:prstGeom prst="rect">
            <a:avLst/>
          </a:prstGeom>
          <a:noFill/>
          <a:ln>
            <a:noFill/>
          </a:ln>
        </p:spPr>
      </p:pic>
      <p:pic>
        <p:nvPicPr>
          <p:cNvPr id="254" name="Google Shape;254;p44"/>
          <p:cNvPicPr preferRelativeResize="0"/>
          <p:nvPr/>
        </p:nvPicPr>
        <p:blipFill rotWithShape="1">
          <a:blip r:embed="rId5">
            <a:alphaModFix/>
          </a:blip>
          <a:srcRect b="0" l="0" r="0" t="0"/>
          <a:stretch/>
        </p:blipFill>
        <p:spPr>
          <a:xfrm>
            <a:off x="413772" y="3712424"/>
            <a:ext cx="692375" cy="5481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Data and their metadata</a:t>
            </a:r>
            <a:endParaRPr/>
          </a:p>
        </p:txBody>
      </p:sp>
      <p:sp>
        <p:nvSpPr>
          <p:cNvPr id="260" name="Google Shape;260;p45"/>
          <p:cNvSpPr txBox="1"/>
          <p:nvPr>
            <p:ph idx="1" type="body"/>
          </p:nvPr>
        </p:nvSpPr>
        <p:spPr>
          <a:xfrm>
            <a:off x="4590350" y="979800"/>
            <a:ext cx="4096500" cy="693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300"/>
              </a:spcBef>
              <a:spcAft>
                <a:spcPts val="0"/>
              </a:spcAft>
              <a:buSzPts val="1400"/>
              <a:buNone/>
            </a:pPr>
            <a:r>
              <a:rPr lang="en" sz="2000"/>
              <a:t>Data: jpg image file </a:t>
            </a:r>
            <a:endParaRPr sz="2000"/>
          </a:p>
        </p:txBody>
      </p:sp>
      <p:pic>
        <p:nvPicPr>
          <p:cNvPr id="261" name="Google Shape;261;p45"/>
          <p:cNvPicPr preferRelativeResize="0"/>
          <p:nvPr/>
        </p:nvPicPr>
        <p:blipFill rotWithShape="1">
          <a:blip r:embed="rId3">
            <a:alphaModFix/>
          </a:blip>
          <a:srcRect b="0" l="0" r="0" t="0"/>
          <a:stretch/>
        </p:blipFill>
        <p:spPr>
          <a:xfrm>
            <a:off x="410100" y="942250"/>
            <a:ext cx="3352800" cy="3790950"/>
          </a:xfrm>
          <a:prstGeom prst="rect">
            <a:avLst/>
          </a:prstGeom>
          <a:noFill/>
          <a:ln>
            <a:noFill/>
          </a:ln>
        </p:spPr>
      </p:pic>
      <p:pic>
        <p:nvPicPr>
          <p:cNvPr id="262" name="Google Shape;262;p45"/>
          <p:cNvPicPr preferRelativeResize="0"/>
          <p:nvPr/>
        </p:nvPicPr>
        <p:blipFill rotWithShape="1">
          <a:blip r:embed="rId4">
            <a:alphaModFix/>
          </a:blip>
          <a:srcRect b="0" l="0" r="0" t="0"/>
          <a:stretch/>
        </p:blipFill>
        <p:spPr>
          <a:xfrm>
            <a:off x="3941821" y="964796"/>
            <a:ext cx="603525" cy="603525"/>
          </a:xfrm>
          <a:prstGeom prst="rect">
            <a:avLst/>
          </a:prstGeom>
          <a:noFill/>
          <a:ln>
            <a:noFill/>
          </a:ln>
        </p:spPr>
      </p:pic>
      <p:pic>
        <p:nvPicPr>
          <p:cNvPr id="263" name="Google Shape;263;p45"/>
          <p:cNvPicPr preferRelativeResize="0"/>
          <p:nvPr/>
        </p:nvPicPr>
        <p:blipFill rotWithShape="1">
          <a:blip r:embed="rId5">
            <a:alphaModFix/>
          </a:blip>
          <a:srcRect b="0" l="0" r="0" t="0"/>
          <a:stretch/>
        </p:blipFill>
        <p:spPr>
          <a:xfrm>
            <a:off x="3969375" y="1722725"/>
            <a:ext cx="566900" cy="560999"/>
          </a:xfrm>
          <a:prstGeom prst="rect">
            <a:avLst/>
          </a:prstGeom>
          <a:noFill/>
          <a:ln>
            <a:noFill/>
          </a:ln>
        </p:spPr>
      </p:pic>
      <p:sp>
        <p:nvSpPr>
          <p:cNvPr id="264" name="Google Shape;264;p45"/>
          <p:cNvSpPr txBox="1"/>
          <p:nvPr>
            <p:ph idx="1" type="body"/>
          </p:nvPr>
        </p:nvSpPr>
        <p:spPr>
          <a:xfrm>
            <a:off x="4623500" y="1695200"/>
            <a:ext cx="4096500" cy="1335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300"/>
              </a:spcBef>
              <a:spcAft>
                <a:spcPts val="0"/>
              </a:spcAft>
              <a:buSzPts val="1400"/>
              <a:buNone/>
            </a:pPr>
            <a:r>
              <a:rPr b="1" lang="en" sz="1800"/>
              <a:t>Informative metadata: </a:t>
            </a:r>
            <a:endParaRPr b="1" sz="1800"/>
          </a:p>
          <a:p>
            <a:pPr indent="-342900" lvl="0" marL="457200" rtl="0" algn="l">
              <a:lnSpc>
                <a:spcPct val="100000"/>
              </a:lnSpc>
              <a:spcBef>
                <a:spcPts val="300"/>
              </a:spcBef>
              <a:spcAft>
                <a:spcPts val="0"/>
              </a:spcAft>
              <a:buSzPts val="1800"/>
              <a:buChar char="●"/>
            </a:pPr>
            <a:r>
              <a:rPr lang="en" sz="1800"/>
              <a:t>Size: 155kb</a:t>
            </a:r>
            <a:endParaRPr sz="1800"/>
          </a:p>
          <a:p>
            <a:pPr indent="-342900" lvl="0" marL="457200" rtl="0" algn="l">
              <a:lnSpc>
                <a:spcPct val="100000"/>
              </a:lnSpc>
              <a:spcBef>
                <a:spcPts val="0"/>
              </a:spcBef>
              <a:spcAft>
                <a:spcPts val="0"/>
              </a:spcAft>
              <a:buSzPts val="1800"/>
              <a:buChar char="●"/>
            </a:pPr>
            <a:r>
              <a:rPr lang="en" sz="1800"/>
              <a:t>Date created: 2015-05-25</a:t>
            </a:r>
            <a:endParaRPr sz="1800"/>
          </a:p>
          <a:p>
            <a:pPr indent="-342900" lvl="0" marL="457200" rtl="0" algn="l">
              <a:lnSpc>
                <a:spcPct val="100000"/>
              </a:lnSpc>
              <a:spcBef>
                <a:spcPts val="0"/>
              </a:spcBef>
              <a:spcAft>
                <a:spcPts val="0"/>
              </a:spcAft>
              <a:buSzPts val="1800"/>
              <a:buChar char="●"/>
            </a:pPr>
            <a:r>
              <a:rPr lang="en" sz="1800"/>
              <a:t>Filetype: jpg</a:t>
            </a:r>
            <a:endParaRPr sz="1800"/>
          </a:p>
          <a:p>
            <a:pPr indent="0" lvl="0" marL="0" rtl="0" algn="l">
              <a:lnSpc>
                <a:spcPct val="100000"/>
              </a:lnSpc>
              <a:spcBef>
                <a:spcPts val="300"/>
              </a:spcBef>
              <a:spcAft>
                <a:spcPts val="0"/>
              </a:spcAft>
              <a:buSzPts val="1400"/>
              <a:buNone/>
            </a:pPr>
            <a:r>
              <a:t/>
            </a:r>
            <a:endParaRPr sz="1800"/>
          </a:p>
        </p:txBody>
      </p:sp>
      <p:pic>
        <p:nvPicPr>
          <p:cNvPr id="265" name="Google Shape;265;p45"/>
          <p:cNvPicPr preferRelativeResize="0"/>
          <p:nvPr/>
        </p:nvPicPr>
        <p:blipFill rotWithShape="1">
          <a:blip r:embed="rId6">
            <a:alphaModFix/>
          </a:blip>
          <a:srcRect b="0" l="0" r="0" t="0"/>
          <a:stretch/>
        </p:blipFill>
        <p:spPr>
          <a:xfrm>
            <a:off x="4032775" y="3031100"/>
            <a:ext cx="512575" cy="512575"/>
          </a:xfrm>
          <a:prstGeom prst="rect">
            <a:avLst/>
          </a:prstGeom>
          <a:noFill/>
          <a:ln>
            <a:noFill/>
          </a:ln>
        </p:spPr>
      </p:pic>
      <p:sp>
        <p:nvSpPr>
          <p:cNvPr id="266" name="Google Shape;266;p45"/>
          <p:cNvSpPr txBox="1"/>
          <p:nvPr>
            <p:ph idx="1" type="body"/>
          </p:nvPr>
        </p:nvSpPr>
        <p:spPr>
          <a:xfrm>
            <a:off x="4729000" y="3008175"/>
            <a:ext cx="4096500" cy="10272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300"/>
              </a:spcBef>
              <a:spcAft>
                <a:spcPts val="0"/>
              </a:spcAft>
              <a:buSzPts val="1400"/>
              <a:buNone/>
            </a:pPr>
            <a:r>
              <a:rPr b="1" lang="en" sz="2000"/>
              <a:t>Descriptive metadata</a:t>
            </a:r>
            <a:endParaRPr b="1" sz="2000"/>
          </a:p>
          <a:p>
            <a:pPr indent="-355600" lvl="0" marL="457200" rtl="0" algn="l">
              <a:lnSpc>
                <a:spcPct val="100000"/>
              </a:lnSpc>
              <a:spcBef>
                <a:spcPts val="300"/>
              </a:spcBef>
              <a:spcAft>
                <a:spcPts val="0"/>
              </a:spcAft>
              <a:buSzPts val="2000"/>
              <a:buChar char="●"/>
            </a:pPr>
            <a:r>
              <a:rPr lang="en" sz="2000"/>
              <a:t>Title: MRI of the head</a:t>
            </a:r>
            <a:endParaRPr sz="2000"/>
          </a:p>
          <a:p>
            <a:pPr indent="-355600" lvl="0" marL="457200" rtl="0" algn="l">
              <a:lnSpc>
                <a:spcPct val="100000"/>
              </a:lnSpc>
              <a:spcBef>
                <a:spcPts val="0"/>
              </a:spcBef>
              <a:spcAft>
                <a:spcPts val="0"/>
              </a:spcAft>
              <a:buSzPts val="2000"/>
              <a:buChar char="●"/>
            </a:pPr>
            <a:r>
              <a:rPr lang="en" sz="2000"/>
              <a:t>Device: Ingenia 3.0T</a:t>
            </a:r>
            <a:endParaRPr sz="2000"/>
          </a:p>
        </p:txBody>
      </p:sp>
      <p:sp>
        <p:nvSpPr>
          <p:cNvPr id="267" name="Google Shape;267;p45"/>
          <p:cNvSpPr txBox="1"/>
          <p:nvPr>
            <p:ph idx="1" type="body"/>
          </p:nvPr>
        </p:nvSpPr>
        <p:spPr>
          <a:xfrm>
            <a:off x="4794275" y="4058300"/>
            <a:ext cx="4096500" cy="10272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300"/>
              </a:spcBef>
              <a:spcAft>
                <a:spcPts val="0"/>
              </a:spcAft>
              <a:buSzPts val="1400"/>
              <a:buNone/>
            </a:pPr>
            <a:r>
              <a:rPr b="1" lang="en" sz="2000"/>
              <a:t>Relational metadata</a:t>
            </a:r>
            <a:endParaRPr b="1" sz="2000"/>
          </a:p>
          <a:p>
            <a:pPr indent="-355600" lvl="0" marL="457200" rtl="0" algn="l">
              <a:lnSpc>
                <a:spcPct val="100000"/>
              </a:lnSpc>
              <a:spcBef>
                <a:spcPts val="300"/>
              </a:spcBef>
              <a:spcAft>
                <a:spcPts val="0"/>
              </a:spcAft>
              <a:buSzPts val="2000"/>
              <a:buChar char="●"/>
            </a:pPr>
            <a:r>
              <a:rPr lang="en" sz="2000"/>
              <a:t>About: EHR092376573</a:t>
            </a:r>
            <a:endParaRPr sz="2000"/>
          </a:p>
          <a:p>
            <a:pPr indent="-355600" lvl="0" marL="457200" rtl="0" algn="l">
              <a:lnSpc>
                <a:spcPct val="100000"/>
              </a:lnSpc>
              <a:spcBef>
                <a:spcPts val="0"/>
              </a:spcBef>
              <a:spcAft>
                <a:spcPts val="0"/>
              </a:spcAft>
              <a:buSzPts val="2000"/>
              <a:buChar char="●"/>
            </a:pPr>
            <a:r>
              <a:rPr lang="en" sz="2000"/>
              <a:t>Clinical Study: CT7812356</a:t>
            </a:r>
            <a:endParaRPr sz="2000"/>
          </a:p>
        </p:txBody>
      </p:sp>
      <p:pic>
        <p:nvPicPr>
          <p:cNvPr id="268" name="Google Shape;268;p45"/>
          <p:cNvPicPr preferRelativeResize="0"/>
          <p:nvPr/>
        </p:nvPicPr>
        <p:blipFill rotWithShape="1">
          <a:blip r:embed="rId7">
            <a:alphaModFix/>
          </a:blip>
          <a:srcRect b="0" l="0" r="0" t="0"/>
          <a:stretch/>
        </p:blipFill>
        <p:spPr>
          <a:xfrm>
            <a:off x="3969375" y="4195975"/>
            <a:ext cx="708622" cy="561000"/>
          </a:xfrm>
          <a:prstGeom prst="rect">
            <a:avLst/>
          </a:prstGeom>
          <a:noFill/>
          <a:ln>
            <a:noFill/>
          </a:ln>
        </p:spPr>
      </p:pic>
      <p:sp>
        <p:nvSpPr>
          <p:cNvPr id="269" name="Google Shape;269;p45"/>
          <p:cNvSpPr txBox="1"/>
          <p:nvPr/>
        </p:nvSpPr>
        <p:spPr>
          <a:xfrm>
            <a:off x="410100" y="4792100"/>
            <a:ext cx="4545300" cy="25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04289"/>
                </a:solidFill>
                <a:latin typeface="Verdana"/>
                <a:ea typeface="Verdana"/>
                <a:cs typeface="Verdana"/>
                <a:sym typeface="Verdana"/>
              </a:rPr>
              <a:t>Image source:</a:t>
            </a:r>
            <a:r>
              <a:rPr b="1" i="0" lang="en" sz="1000" u="none" cap="none" strike="noStrike">
                <a:solidFill>
                  <a:srgbClr val="004289"/>
                </a:solidFill>
                <a:uFill>
                  <a:noFill/>
                </a:uFill>
                <a:latin typeface="Verdana"/>
                <a:ea typeface="Verdana"/>
                <a:cs typeface="Verdana"/>
                <a:sym typeface="Verdana"/>
                <a:hlinkClick r:id="rId8">
                  <a:extLst>
                    <a:ext uri="{A12FA001-AC4F-418D-AE19-62706E023703}">
                      <ahyp:hlinkClr val="tx"/>
                    </a:ext>
                  </a:extLst>
                </a:hlinkClick>
              </a:rPr>
              <a:t> </a:t>
            </a:r>
            <a:r>
              <a:rPr b="0" i="0" lang="en" sz="1000" u="sng" cap="none" strike="noStrike">
                <a:solidFill>
                  <a:schemeClr val="hlink"/>
                </a:solidFill>
                <a:latin typeface="Verdana"/>
                <a:ea typeface="Verdana"/>
                <a:cs typeface="Verdana"/>
                <a:sym typeface="Verdana"/>
                <a:hlinkClick r:id="rId9"/>
              </a:rPr>
              <a:t>https://pixabay.com/photo-782457/</a:t>
            </a:r>
            <a:endParaRPr b="0" i="0" sz="1000" u="sng" cap="none" strike="noStrike">
              <a:solidFill>
                <a:schemeClr val="hlink"/>
              </a:solidFill>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609600" y="0"/>
            <a:ext cx="10972800" cy="1143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(meta)data for machines</a:t>
            </a:r>
            <a:endParaRPr/>
          </a:p>
        </p:txBody>
      </p:sp>
      <p:sp>
        <p:nvSpPr>
          <p:cNvPr id="276" name="Google Shape;276;p46"/>
          <p:cNvSpPr txBox="1"/>
          <p:nvPr>
            <p:ph idx="1" type="body"/>
          </p:nvPr>
        </p:nvSpPr>
        <p:spPr>
          <a:xfrm>
            <a:off x="360000" y="972000"/>
            <a:ext cx="8326800" cy="36000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lang="en"/>
              <a:t>The long term objective of FAIR is to make content accessible to machines, to support the everyday work we do</a:t>
            </a:r>
            <a:endParaRPr/>
          </a:p>
          <a:p>
            <a:pPr indent="0" lvl="0" marL="0" rtl="0" algn="l">
              <a:spcBef>
                <a:spcPts val="300"/>
              </a:spcBef>
              <a:spcAft>
                <a:spcPts val="0"/>
              </a:spcAft>
              <a:buNone/>
            </a:pPr>
            <a:r>
              <a:t/>
            </a:r>
            <a:endParaRPr b="1" sz="2300"/>
          </a:p>
          <a:p>
            <a:pPr indent="0" lvl="0" marL="0" rtl="0" algn="l">
              <a:spcBef>
                <a:spcPts val="300"/>
              </a:spcBef>
              <a:spcAft>
                <a:spcPts val="0"/>
              </a:spcAft>
              <a:buNone/>
            </a:pPr>
            <a:r>
              <a:rPr b="1" lang="en" sz="2300"/>
              <a:t>Data and their metadata </a:t>
            </a:r>
            <a:r>
              <a:rPr lang="en" sz="2300"/>
              <a:t>ought to be:</a:t>
            </a:r>
            <a:endParaRPr sz="2300"/>
          </a:p>
          <a:p>
            <a:pPr indent="-374650" lvl="0" marL="457200" rtl="0" algn="l">
              <a:spcBef>
                <a:spcPts val="300"/>
              </a:spcBef>
              <a:spcAft>
                <a:spcPts val="0"/>
              </a:spcAft>
              <a:buSzPts val="2300"/>
              <a:buChar char="•"/>
            </a:pPr>
            <a:r>
              <a:rPr lang="en" sz="2300" u="sng"/>
              <a:t>machine readable</a:t>
            </a:r>
            <a:r>
              <a:rPr lang="en" sz="2300"/>
              <a:t> - the syntax of the data are formally specified to enable reliable reading/writing of the data.</a:t>
            </a:r>
            <a:endParaRPr sz="2300"/>
          </a:p>
          <a:p>
            <a:pPr indent="-374650" lvl="0" marL="457200" rtl="0" algn="l">
              <a:spcBef>
                <a:spcPts val="0"/>
              </a:spcBef>
              <a:spcAft>
                <a:spcPts val="0"/>
              </a:spcAft>
              <a:buSzPts val="2300"/>
              <a:buChar char="•"/>
            </a:pPr>
            <a:r>
              <a:rPr lang="en" sz="2300" u="sng"/>
              <a:t>machine interpretable</a:t>
            </a:r>
            <a:r>
              <a:rPr lang="en" sz="2300"/>
              <a:t> - the semantics of the data elements are well defined and can be reasoned about for information retrieval and query answering</a:t>
            </a:r>
            <a:endParaRPr sz="2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24" name="Google Shape;124;p29"/>
          <p:cNvSpPr txBox="1"/>
          <p:nvPr/>
        </p:nvSpPr>
        <p:spPr>
          <a:xfrm>
            <a:off x="1943850" y="1706575"/>
            <a:ext cx="4771200" cy="264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 2024 by Michel Dumontier and the Institute of Data Science at Maastricht University is licensed under Attribution 4.0 International</a:t>
            </a:r>
            <a:endParaRPr sz="1000">
              <a:solidFill>
                <a:schemeClr val="dk1"/>
              </a:solidFill>
            </a:endParaRPr>
          </a:p>
          <a:p>
            <a:pPr indent="0" lvl="0" marL="0" rtl="0" algn="l">
              <a:spcBef>
                <a:spcPts val="0"/>
              </a:spcBef>
              <a:spcAft>
                <a:spcPts val="0"/>
              </a:spcAft>
              <a:buNone/>
            </a:pPr>
            <a:r>
              <a:rPr lang="en" sz="1000">
                <a:solidFill>
                  <a:schemeClr val="dk1"/>
                </a:solidFill>
              </a:rPr>
              <a:t>To view a copy of this license, visit </a:t>
            </a:r>
            <a:r>
              <a:rPr lang="en" sz="1000" u="sng">
                <a:solidFill>
                  <a:schemeClr val="hlink"/>
                </a:solidFill>
                <a:hlinkClick r:id="rId3"/>
              </a:rPr>
              <a:t>http://creativecommons.org/licenses/by/4.0/</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rPr lang="en" sz="1100"/>
              <a:t>This license requires that reusers give credit to the creator. It allows reusers to distribute, remix, adapt, and build upon the material in any medium or format, even for commercial purposes.</a:t>
            </a:r>
            <a:endParaRPr sz="1100"/>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id: KEN4256_L6</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t>version: 1.2024.0</a:t>
            </a:r>
            <a:endParaRPr sz="1100"/>
          </a:p>
          <a:p>
            <a:pPr indent="0" lvl="0" marL="0" rtl="0" algn="l">
              <a:lnSpc>
                <a:spcPct val="115000"/>
              </a:lnSpc>
              <a:spcBef>
                <a:spcPts val="0"/>
              </a:spcBef>
              <a:spcAft>
                <a:spcPts val="0"/>
              </a:spcAft>
              <a:buClr>
                <a:schemeClr val="dk1"/>
              </a:buClr>
              <a:buSzPts val="1100"/>
              <a:buFont typeface="Arial"/>
              <a:buNone/>
            </a:pPr>
            <a:r>
              <a:rPr lang="en" sz="1100"/>
              <a:t>created: January 13, 2019</a:t>
            </a:r>
            <a:endParaRPr sz="1100"/>
          </a:p>
          <a:p>
            <a:pPr indent="0" lvl="0" marL="0" rtl="0" algn="l">
              <a:lnSpc>
                <a:spcPct val="115000"/>
              </a:lnSpc>
              <a:spcBef>
                <a:spcPts val="0"/>
              </a:spcBef>
              <a:spcAft>
                <a:spcPts val="0"/>
              </a:spcAft>
              <a:buClr>
                <a:schemeClr val="dk1"/>
              </a:buClr>
              <a:buSzPts val="1100"/>
              <a:buFont typeface="Arial"/>
              <a:buNone/>
            </a:pPr>
            <a:r>
              <a:rPr lang="en" sz="1100"/>
              <a:t>last modified: March 26, 2024</a:t>
            </a:r>
            <a:endParaRPr sz="1100"/>
          </a:p>
          <a:p>
            <a:pPr indent="0" lvl="0" marL="0" rtl="0" algn="l">
              <a:lnSpc>
                <a:spcPct val="115000"/>
              </a:lnSpc>
              <a:spcBef>
                <a:spcPts val="0"/>
              </a:spcBef>
              <a:spcAft>
                <a:spcPts val="0"/>
              </a:spcAft>
              <a:buNone/>
            </a:pPr>
            <a:r>
              <a:rPr lang="en" sz="1100"/>
              <a:t>published on: March 26, 2024</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7"/>
          <p:cNvSpPr txBox="1"/>
          <p:nvPr>
            <p:ph type="title"/>
          </p:nvPr>
        </p:nvSpPr>
        <p:spPr>
          <a:xfrm>
            <a:off x="342900" y="0"/>
            <a:ext cx="6172200" cy="643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(meta)data for machines</a:t>
            </a:r>
            <a:endParaRPr/>
          </a:p>
        </p:txBody>
      </p:sp>
      <p:sp>
        <p:nvSpPr>
          <p:cNvPr id="283" name="Google Shape;283;p47"/>
          <p:cNvSpPr txBox="1"/>
          <p:nvPr>
            <p:ph idx="1" type="body"/>
          </p:nvPr>
        </p:nvSpPr>
        <p:spPr>
          <a:xfrm>
            <a:off x="342900" y="900125"/>
            <a:ext cx="8413500" cy="3571500"/>
          </a:xfrm>
          <a:prstGeom prst="rect">
            <a:avLst/>
          </a:prstGeom>
        </p:spPr>
        <p:txBody>
          <a:bodyPr anchorCtr="0" anchor="t" bIns="34275" lIns="68575" spcFirstLastPara="1" rIns="68575" wrap="square" tIns="34275">
            <a:noAutofit/>
          </a:bodyPr>
          <a:lstStyle/>
          <a:p>
            <a:pPr indent="-374650" lvl="0" marL="457200" rtl="0" algn="l">
              <a:lnSpc>
                <a:spcPct val="80000"/>
              </a:lnSpc>
              <a:spcBef>
                <a:spcPts val="300"/>
              </a:spcBef>
              <a:spcAft>
                <a:spcPts val="0"/>
              </a:spcAft>
              <a:buSzPts val="2300"/>
              <a:buChar char="•"/>
            </a:pPr>
            <a:r>
              <a:rPr lang="en" sz="2300"/>
              <a:t>find relevant digital objects that are published on the web</a:t>
            </a:r>
            <a:endParaRPr sz="2300"/>
          </a:p>
          <a:p>
            <a:pPr indent="-374650" lvl="0" marL="457200" rtl="0" algn="l">
              <a:lnSpc>
                <a:spcPct val="80000"/>
              </a:lnSpc>
              <a:spcBef>
                <a:spcPts val="0"/>
              </a:spcBef>
              <a:spcAft>
                <a:spcPts val="0"/>
              </a:spcAft>
              <a:buSzPts val="2300"/>
              <a:buChar char="•"/>
            </a:pPr>
            <a:r>
              <a:rPr lang="en" sz="2300"/>
              <a:t>facilitate </a:t>
            </a:r>
            <a:r>
              <a:rPr b="1" lang="en" sz="2300"/>
              <a:t>query </a:t>
            </a:r>
            <a:r>
              <a:rPr lang="en" sz="2300"/>
              <a:t>and </a:t>
            </a:r>
            <a:r>
              <a:rPr b="1" lang="en" sz="2300"/>
              <a:t>filter </a:t>
            </a:r>
            <a:r>
              <a:rPr lang="en" sz="2300"/>
              <a:t>content based on specific features of interest.</a:t>
            </a:r>
            <a:endParaRPr sz="2300"/>
          </a:p>
          <a:p>
            <a:pPr indent="-374650" lvl="0" marL="457200" rtl="0" algn="l">
              <a:lnSpc>
                <a:spcPct val="80000"/>
              </a:lnSpc>
              <a:spcBef>
                <a:spcPts val="0"/>
              </a:spcBef>
              <a:spcAft>
                <a:spcPts val="0"/>
              </a:spcAft>
              <a:buSzPts val="2300"/>
              <a:buChar char="•"/>
            </a:pPr>
            <a:r>
              <a:rPr lang="en" sz="2300"/>
              <a:t>easier to </a:t>
            </a:r>
            <a:r>
              <a:rPr b="1" lang="en" sz="2300"/>
              <a:t>understand </a:t>
            </a:r>
            <a:r>
              <a:rPr lang="en" sz="2300"/>
              <a:t>and </a:t>
            </a:r>
            <a:r>
              <a:rPr b="1" lang="en" sz="2300"/>
              <a:t>compare </a:t>
            </a:r>
            <a:r>
              <a:rPr lang="en" sz="2300"/>
              <a:t>data and their provenance</a:t>
            </a:r>
            <a:endParaRPr sz="2300"/>
          </a:p>
          <a:p>
            <a:pPr indent="-374650" lvl="0" marL="457200" rtl="0" algn="l">
              <a:lnSpc>
                <a:spcPct val="80000"/>
              </a:lnSpc>
              <a:spcBef>
                <a:spcPts val="0"/>
              </a:spcBef>
              <a:spcAft>
                <a:spcPts val="0"/>
              </a:spcAft>
              <a:buSzPts val="2300"/>
              <a:buChar char="•"/>
            </a:pPr>
            <a:r>
              <a:rPr lang="en" sz="2300"/>
              <a:t>easier to </a:t>
            </a:r>
            <a:r>
              <a:rPr b="1" lang="en" sz="2300"/>
              <a:t>replicate </a:t>
            </a:r>
            <a:r>
              <a:rPr lang="en" sz="2300"/>
              <a:t>experiments and </a:t>
            </a:r>
            <a:r>
              <a:rPr b="1" lang="en" sz="2300"/>
              <a:t>reproduce </a:t>
            </a:r>
            <a:r>
              <a:rPr lang="en" sz="2300"/>
              <a:t>research results</a:t>
            </a:r>
            <a:endParaRPr sz="2300"/>
          </a:p>
          <a:p>
            <a:pPr indent="-374650" lvl="0" marL="457200" rtl="0" algn="l">
              <a:lnSpc>
                <a:spcPct val="80000"/>
              </a:lnSpc>
              <a:spcBef>
                <a:spcPts val="0"/>
              </a:spcBef>
              <a:spcAft>
                <a:spcPts val="0"/>
              </a:spcAft>
              <a:buSzPts val="2300"/>
              <a:buChar char="•"/>
            </a:pPr>
            <a:r>
              <a:rPr lang="en" sz="2300"/>
              <a:t>easier to </a:t>
            </a:r>
            <a:r>
              <a:rPr b="1" lang="en" sz="2300"/>
              <a:t>integrate </a:t>
            </a:r>
            <a:r>
              <a:rPr lang="en" sz="2300"/>
              <a:t>independently produced data</a:t>
            </a:r>
            <a:endParaRPr sz="2300"/>
          </a:p>
          <a:p>
            <a:pPr indent="-374650" lvl="0" marL="457200" rtl="0" algn="l">
              <a:lnSpc>
                <a:spcPct val="80000"/>
              </a:lnSpc>
              <a:spcBef>
                <a:spcPts val="0"/>
              </a:spcBef>
              <a:spcAft>
                <a:spcPts val="0"/>
              </a:spcAft>
              <a:buSzPts val="2300"/>
              <a:buChar char="•"/>
            </a:pPr>
            <a:r>
              <a:rPr b="1" lang="en" sz="2300"/>
              <a:t>exchange </a:t>
            </a:r>
            <a:r>
              <a:rPr lang="en" sz="2300"/>
              <a:t>content between different tools and environments</a:t>
            </a:r>
            <a:endParaRPr sz="2300"/>
          </a:p>
          <a:p>
            <a:pPr indent="-374650" lvl="0" marL="457200" rtl="0" algn="l">
              <a:lnSpc>
                <a:spcPct val="80000"/>
              </a:lnSpc>
              <a:spcBef>
                <a:spcPts val="0"/>
              </a:spcBef>
              <a:spcAft>
                <a:spcPts val="0"/>
              </a:spcAft>
              <a:buSzPts val="2300"/>
              <a:buChar char="•"/>
            </a:pPr>
            <a:r>
              <a:rPr b="1" lang="en" sz="2300"/>
              <a:t>explore </a:t>
            </a:r>
            <a:r>
              <a:rPr lang="en" sz="2300"/>
              <a:t>and </a:t>
            </a:r>
            <a:r>
              <a:rPr b="1" lang="en" sz="2300"/>
              <a:t>visualize </a:t>
            </a:r>
            <a:r>
              <a:rPr lang="en" sz="2300"/>
              <a:t>knowledge connections</a:t>
            </a:r>
            <a:endParaRPr sz="2300"/>
          </a:p>
          <a:p>
            <a:pPr indent="0" lvl="0" marL="0" rtl="0" algn="l">
              <a:lnSpc>
                <a:spcPct val="80000"/>
              </a:lnSpc>
              <a:spcBef>
                <a:spcPts val="300"/>
              </a:spcBef>
              <a:spcAft>
                <a:spcPts val="0"/>
              </a:spcAft>
              <a:buNone/>
            </a:pPr>
            <a:r>
              <a:t/>
            </a:r>
            <a:endParaRPr sz="2300"/>
          </a:p>
        </p:txBody>
      </p:sp>
      <p:pic>
        <p:nvPicPr>
          <p:cNvPr id="284" name="Google Shape;284;p47"/>
          <p:cNvPicPr preferRelativeResize="0"/>
          <p:nvPr/>
        </p:nvPicPr>
        <p:blipFill rotWithShape="1">
          <a:blip r:embed="rId3">
            <a:alphaModFix/>
          </a:blip>
          <a:srcRect b="0" l="0" r="0" t="0"/>
          <a:stretch/>
        </p:blipFill>
        <p:spPr>
          <a:xfrm>
            <a:off x="7954425" y="84101"/>
            <a:ext cx="1098900" cy="284537"/>
          </a:xfrm>
          <a:prstGeom prst="rect">
            <a:avLst/>
          </a:prstGeom>
          <a:noFill/>
          <a:ln>
            <a:noFill/>
          </a:ln>
        </p:spPr>
      </p:pic>
      <p:sp>
        <p:nvSpPr>
          <p:cNvPr id="285" name="Google Shape;285;p47"/>
          <p:cNvSpPr txBox="1"/>
          <p:nvPr>
            <p:ph idx="12" type="sldNum"/>
          </p:nvPr>
        </p:nvSpPr>
        <p:spPr>
          <a:xfrm>
            <a:off x="0" y="3729038"/>
            <a:ext cx="1600200" cy="124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8"/>
          <p:cNvPicPr preferRelativeResize="0"/>
          <p:nvPr/>
        </p:nvPicPr>
        <p:blipFill rotWithShape="1">
          <a:blip r:embed="rId3">
            <a:alphaModFix/>
          </a:blip>
          <a:srcRect b="0" l="0" r="0" t="0"/>
          <a:stretch/>
        </p:blipFill>
        <p:spPr>
          <a:xfrm>
            <a:off x="1357400" y="285300"/>
            <a:ext cx="5798526" cy="44120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342900" y="457200"/>
            <a:ext cx="6172200" cy="643200"/>
          </a:xfrm>
          <a:prstGeom prst="rect">
            <a:avLst/>
          </a:prstGeom>
        </p:spPr>
        <p:txBody>
          <a:bodyPr anchorCtr="0" anchor="ctr" bIns="34275" lIns="68575" spcFirstLastPara="1" rIns="68575" wrap="square" tIns="34275">
            <a:noAutofit/>
          </a:bodyPr>
          <a:lstStyle/>
          <a:p>
            <a:pPr indent="0" lvl="0" marL="0" rtl="0" algn="l">
              <a:spcBef>
                <a:spcPts val="300"/>
              </a:spcBef>
              <a:spcAft>
                <a:spcPts val="0"/>
              </a:spcAft>
              <a:buClr>
                <a:schemeClr val="dk1"/>
              </a:buClr>
              <a:buSzPts val="800"/>
              <a:buFont typeface="Arial"/>
              <a:buNone/>
            </a:pPr>
            <a:r>
              <a:rPr lang="en" sz="2400">
                <a:solidFill>
                  <a:schemeClr val="dk1"/>
                </a:solidFill>
              </a:rPr>
              <a:t>F1: (meta) data are assigned globally unique and persistent identifiers</a:t>
            </a:r>
            <a:endParaRPr/>
          </a:p>
        </p:txBody>
      </p:sp>
      <p:sp>
        <p:nvSpPr>
          <p:cNvPr id="297" name="Google Shape;297;p49"/>
          <p:cNvSpPr txBox="1"/>
          <p:nvPr>
            <p:ph idx="1" type="body"/>
          </p:nvPr>
        </p:nvSpPr>
        <p:spPr>
          <a:xfrm>
            <a:off x="342900" y="1357325"/>
            <a:ext cx="8191800" cy="25458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b="1" lang="en" sz="1700"/>
              <a:t>A unique identifier</a:t>
            </a:r>
            <a:r>
              <a:rPr lang="en" sz="1700"/>
              <a:t> </a:t>
            </a:r>
            <a:r>
              <a:rPr b="1" lang="en" sz="1700"/>
              <a:t>unambiguously refers a single resource, cannot be confused with another resource,</a:t>
            </a:r>
            <a:r>
              <a:rPr lang="en" sz="1700"/>
              <a:t> </a:t>
            </a:r>
            <a:r>
              <a:rPr b="1" lang="en" sz="1700"/>
              <a:t>and is never re-assigned to another entity</a:t>
            </a:r>
            <a:r>
              <a:rPr lang="en" sz="1700"/>
              <a:t>. </a:t>
            </a:r>
            <a:endParaRPr sz="1700"/>
          </a:p>
          <a:p>
            <a:pPr indent="0" lvl="0" marL="0" rtl="0" algn="l">
              <a:spcBef>
                <a:spcPts val="300"/>
              </a:spcBef>
              <a:spcAft>
                <a:spcPts val="0"/>
              </a:spcAft>
              <a:buClr>
                <a:schemeClr val="dk1"/>
              </a:buClr>
              <a:buSzPts val="800"/>
              <a:buFont typeface="Arial"/>
              <a:buNone/>
            </a:pPr>
            <a:r>
              <a:rPr lang="en" sz="1700"/>
              <a:t>An identifier used to denote multiple resources will confound efforts to make describes any one resource, and will lead to confusion when trying to retrieve a corresponding representation.</a:t>
            </a:r>
            <a:endParaRPr sz="1700"/>
          </a:p>
          <a:p>
            <a:pPr indent="0" lvl="0" marL="0" rtl="0" algn="l">
              <a:spcBef>
                <a:spcPts val="300"/>
              </a:spcBef>
              <a:spcAft>
                <a:spcPts val="0"/>
              </a:spcAft>
              <a:buClr>
                <a:schemeClr val="dk1"/>
              </a:buClr>
              <a:buSzPts val="800"/>
              <a:buFont typeface="Arial"/>
              <a:buNone/>
            </a:pPr>
            <a:r>
              <a:t/>
            </a:r>
            <a:endParaRPr sz="1700"/>
          </a:p>
          <a:p>
            <a:pPr indent="0" lvl="0" marL="0" rtl="0" algn="l">
              <a:spcBef>
                <a:spcPts val="300"/>
              </a:spcBef>
              <a:spcAft>
                <a:spcPts val="0"/>
              </a:spcAft>
              <a:buNone/>
            </a:pPr>
            <a:r>
              <a:rPr b="1" lang="en" sz="1700"/>
              <a:t>A persistent identifier is one where there is a technological capability and a corresponding social commitment to ensure continued access to the resource. </a:t>
            </a:r>
            <a:endParaRPr b="1" sz="1700"/>
          </a:p>
          <a:p>
            <a:pPr indent="0" lvl="0" marL="0" rtl="0" algn="l">
              <a:spcBef>
                <a:spcPts val="300"/>
              </a:spcBef>
              <a:spcAft>
                <a:spcPts val="0"/>
              </a:spcAft>
              <a:buClr>
                <a:schemeClr val="dk1"/>
              </a:buClr>
              <a:buSzPts val="800"/>
              <a:buFont typeface="Arial"/>
              <a:buNone/>
            </a:pPr>
            <a:r>
              <a:rPr lang="en" sz="1700"/>
              <a:t>for instance, the responsibility to provide the resource can be transferred to another party without having to change the identifier, or there is redundancy in network to provide copies from other providers.</a:t>
            </a:r>
            <a:endParaRPr sz="1700"/>
          </a:p>
          <a:p>
            <a:pPr indent="0" lvl="0" marL="0" rtl="0" algn="l">
              <a:spcBef>
                <a:spcPts val="300"/>
              </a:spcBef>
              <a:spcAft>
                <a:spcPts val="0"/>
              </a:spcAft>
              <a:buNone/>
            </a:pPr>
            <a:r>
              <a:t/>
            </a:r>
            <a:endParaRPr b="1"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342900" y="0"/>
            <a:ext cx="6172200" cy="643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Globally unique and persistent?</a:t>
            </a:r>
            <a:endParaRPr/>
          </a:p>
        </p:txBody>
      </p:sp>
      <p:sp>
        <p:nvSpPr>
          <p:cNvPr id="304" name="Google Shape;304;p50"/>
          <p:cNvSpPr txBox="1"/>
          <p:nvPr/>
        </p:nvSpPr>
        <p:spPr>
          <a:xfrm>
            <a:off x="421006" y="1023656"/>
            <a:ext cx="2250000" cy="507900"/>
          </a:xfrm>
          <a:prstGeom prst="rect">
            <a:avLst/>
          </a:prstGeom>
          <a:noFill/>
          <a:ln>
            <a:noFill/>
          </a:ln>
        </p:spPr>
        <p:txBody>
          <a:bodyPr anchorCtr="0" anchor="t" bIns="68575" lIns="68575" spcFirstLastPara="1" rIns="68575" wrap="square" tIns="68575">
            <a:spAutoFit/>
          </a:bodyPr>
          <a:lstStyle/>
          <a:p>
            <a:pPr indent="0" lvl="0" marL="0" rtl="0" algn="l">
              <a:spcBef>
                <a:spcPts val="300"/>
              </a:spcBef>
              <a:spcAft>
                <a:spcPts val="0"/>
              </a:spcAft>
              <a:buNone/>
            </a:pPr>
            <a:r>
              <a:rPr lang="en" sz="2400">
                <a:solidFill>
                  <a:schemeClr val="dk1"/>
                </a:solidFill>
                <a:latin typeface="Calibri"/>
                <a:ea typeface="Calibri"/>
                <a:cs typeface="Calibri"/>
                <a:sym typeface="Calibri"/>
              </a:rPr>
              <a:t> 26978244</a:t>
            </a:r>
            <a:endParaRPr sz="1100"/>
          </a:p>
        </p:txBody>
      </p:sp>
      <p:sp>
        <p:nvSpPr>
          <p:cNvPr id="305" name="Google Shape;305;p50"/>
          <p:cNvSpPr txBox="1"/>
          <p:nvPr/>
        </p:nvSpPr>
        <p:spPr>
          <a:xfrm>
            <a:off x="457200" y="1577456"/>
            <a:ext cx="3336300" cy="507900"/>
          </a:xfrm>
          <a:prstGeom prst="rect">
            <a:avLst/>
          </a:prstGeom>
          <a:noFill/>
          <a:ln>
            <a:noFill/>
          </a:ln>
        </p:spPr>
        <p:txBody>
          <a:bodyPr anchorCtr="0" anchor="t" bIns="68575" lIns="68575" spcFirstLastPara="1" rIns="68575" wrap="square" tIns="68575">
            <a:spAutoFit/>
          </a:bodyPr>
          <a:lstStyle/>
          <a:p>
            <a:pPr indent="0" lvl="0" marL="0" rtl="0" algn="l">
              <a:spcBef>
                <a:spcPts val="300"/>
              </a:spcBef>
              <a:spcAft>
                <a:spcPts val="0"/>
              </a:spcAft>
              <a:buNone/>
            </a:pPr>
            <a:r>
              <a:rPr lang="en" sz="2400">
                <a:solidFill>
                  <a:schemeClr val="dk1"/>
                </a:solidFill>
                <a:latin typeface="Calibri"/>
                <a:ea typeface="Calibri"/>
                <a:cs typeface="Calibri"/>
                <a:sym typeface="Calibri"/>
              </a:rPr>
              <a:t>pubmed:26978244</a:t>
            </a:r>
            <a:endParaRPr sz="1100"/>
          </a:p>
        </p:txBody>
      </p:sp>
      <p:sp>
        <p:nvSpPr>
          <p:cNvPr id="306" name="Google Shape;306;p50"/>
          <p:cNvSpPr txBox="1"/>
          <p:nvPr/>
        </p:nvSpPr>
        <p:spPr>
          <a:xfrm>
            <a:off x="457200" y="2685056"/>
            <a:ext cx="3835200" cy="507900"/>
          </a:xfrm>
          <a:prstGeom prst="rect">
            <a:avLst/>
          </a:prstGeom>
          <a:noFill/>
          <a:ln>
            <a:noFill/>
          </a:ln>
        </p:spPr>
        <p:txBody>
          <a:bodyPr anchorCtr="0" anchor="t" bIns="68575" lIns="68575" spcFirstLastPara="1" rIns="68575" wrap="square" tIns="68575">
            <a:spAutoFit/>
          </a:bodyPr>
          <a:lstStyle/>
          <a:p>
            <a:pPr indent="0" lvl="0" marL="0" rtl="0" algn="l">
              <a:spcBef>
                <a:spcPts val="300"/>
              </a:spcBef>
              <a:spcAft>
                <a:spcPts val="0"/>
              </a:spcAft>
              <a:buNone/>
            </a:pPr>
            <a:r>
              <a:rPr lang="en" sz="2400">
                <a:solidFill>
                  <a:schemeClr val="dk1"/>
                </a:solidFill>
                <a:latin typeface="Calibri"/>
                <a:ea typeface="Calibri"/>
                <a:cs typeface="Calibri"/>
                <a:sym typeface="Calibri"/>
              </a:rPr>
              <a:t>doi:10.1038/sdata.2016.18</a:t>
            </a:r>
            <a:endParaRPr sz="1100"/>
          </a:p>
        </p:txBody>
      </p:sp>
      <p:sp>
        <p:nvSpPr>
          <p:cNvPr id="307" name="Google Shape;307;p50"/>
          <p:cNvSpPr txBox="1"/>
          <p:nvPr/>
        </p:nvSpPr>
        <p:spPr>
          <a:xfrm>
            <a:off x="457200" y="2131256"/>
            <a:ext cx="6260400" cy="507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2400">
                <a:solidFill>
                  <a:schemeClr val="dk1"/>
                </a:solidFill>
                <a:latin typeface="Calibri"/>
                <a:ea typeface="Calibri"/>
                <a:cs typeface="Calibri"/>
                <a:sym typeface="Calibri"/>
              </a:rPr>
              <a:t>https://pubmed.ncbi.nlm.nih.gov/26978244/</a:t>
            </a:r>
            <a:endParaRPr sz="1100">
              <a:latin typeface="Calibri"/>
              <a:ea typeface="Calibri"/>
              <a:cs typeface="Calibri"/>
              <a:sym typeface="Calibri"/>
            </a:endParaRPr>
          </a:p>
        </p:txBody>
      </p:sp>
      <p:sp>
        <p:nvSpPr>
          <p:cNvPr id="308" name="Google Shape;308;p50"/>
          <p:cNvSpPr txBox="1"/>
          <p:nvPr/>
        </p:nvSpPr>
        <p:spPr>
          <a:xfrm>
            <a:off x="487125" y="3250031"/>
            <a:ext cx="6771900" cy="507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2400">
                <a:solidFill>
                  <a:schemeClr val="dk1"/>
                </a:solidFill>
              </a:rPr>
              <a:t>https://doi.org/10.1038/sdata.2016.18</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342900" y="0"/>
            <a:ext cx="8565900" cy="643200"/>
          </a:xfrm>
          <a:prstGeom prst="rect">
            <a:avLst/>
          </a:prstGeom>
        </p:spPr>
        <p:txBody>
          <a:bodyPr anchorCtr="0" anchor="ctr" bIns="34275" lIns="68575" spcFirstLastPara="1" rIns="68575" wrap="square" tIns="34275">
            <a:noAutofit/>
          </a:bodyPr>
          <a:lstStyle/>
          <a:p>
            <a:pPr indent="0" lvl="0" marL="0" rtl="0" algn="l">
              <a:spcBef>
                <a:spcPts val="300"/>
              </a:spcBef>
              <a:spcAft>
                <a:spcPts val="0"/>
              </a:spcAft>
              <a:buClr>
                <a:schemeClr val="dk1"/>
              </a:buClr>
              <a:buSzPts val="800"/>
              <a:buFont typeface="Arial"/>
              <a:buNone/>
            </a:pPr>
            <a:r>
              <a:rPr lang="en"/>
              <a:t>Globally unique and persistent identifiers</a:t>
            </a:r>
            <a:endParaRPr/>
          </a:p>
        </p:txBody>
      </p:sp>
      <p:sp>
        <p:nvSpPr>
          <p:cNvPr id="315" name="Google Shape;315;p51"/>
          <p:cNvSpPr txBox="1"/>
          <p:nvPr>
            <p:ph idx="1" type="body"/>
          </p:nvPr>
        </p:nvSpPr>
        <p:spPr>
          <a:xfrm>
            <a:off x="342900" y="900125"/>
            <a:ext cx="8261100" cy="2545800"/>
          </a:xfrm>
          <a:prstGeom prst="rect">
            <a:avLst/>
          </a:prstGeom>
        </p:spPr>
        <p:txBody>
          <a:bodyPr anchorCtr="0" anchor="t" bIns="34275" lIns="68575" spcFirstLastPara="1" rIns="68575" wrap="square" tIns="34275">
            <a:noAutofit/>
          </a:bodyPr>
          <a:lstStyle/>
          <a:p>
            <a:pPr indent="0" lvl="0" marL="0" rtl="0" algn="l">
              <a:lnSpc>
                <a:spcPct val="80000"/>
              </a:lnSpc>
              <a:spcBef>
                <a:spcPts val="300"/>
              </a:spcBef>
              <a:spcAft>
                <a:spcPts val="0"/>
              </a:spcAft>
              <a:buClr>
                <a:schemeClr val="dk1"/>
              </a:buClr>
              <a:buSzPts val="500"/>
              <a:buFont typeface="Arial"/>
              <a:buNone/>
            </a:pPr>
            <a:r>
              <a:rPr lang="en" sz="1800"/>
              <a:t>Obtain globally unique and persistent identifiers from a software or service that uses algorithms that can detect changes in the content.</a:t>
            </a:r>
            <a:endParaRPr sz="1800"/>
          </a:p>
          <a:p>
            <a:pPr indent="0" lvl="0" marL="0" rtl="0" algn="l">
              <a:lnSpc>
                <a:spcPct val="80000"/>
              </a:lnSpc>
              <a:spcBef>
                <a:spcPts val="300"/>
              </a:spcBef>
              <a:spcAft>
                <a:spcPts val="0"/>
              </a:spcAft>
              <a:buClr>
                <a:schemeClr val="dk1"/>
              </a:buClr>
              <a:buSzPts val="500"/>
              <a:buFont typeface="Arial"/>
              <a:buNone/>
            </a:pPr>
            <a:r>
              <a:t/>
            </a:r>
            <a:endParaRPr sz="1800"/>
          </a:p>
          <a:p>
            <a:pPr indent="0" lvl="0" marL="0" rtl="0" algn="l">
              <a:lnSpc>
                <a:spcPct val="80000"/>
              </a:lnSpc>
              <a:spcBef>
                <a:spcPts val="300"/>
              </a:spcBef>
              <a:spcAft>
                <a:spcPts val="0"/>
              </a:spcAft>
              <a:buClr>
                <a:schemeClr val="dk1"/>
              </a:buClr>
              <a:buSzPts val="500"/>
              <a:buFont typeface="Arial"/>
              <a:buNone/>
            </a:pPr>
            <a:r>
              <a:rPr lang="en" sz="1800"/>
              <a:t>● Persistent URLs: http://www.purlz.org</a:t>
            </a:r>
            <a:endParaRPr sz="1800"/>
          </a:p>
          <a:p>
            <a:pPr indent="0" lvl="0" marL="0" rtl="0" algn="l">
              <a:lnSpc>
                <a:spcPct val="80000"/>
              </a:lnSpc>
              <a:spcBef>
                <a:spcPts val="300"/>
              </a:spcBef>
              <a:spcAft>
                <a:spcPts val="0"/>
              </a:spcAft>
              <a:buClr>
                <a:schemeClr val="dk1"/>
              </a:buClr>
              <a:buSzPts val="500"/>
              <a:buFont typeface="Arial"/>
              <a:buNone/>
            </a:pPr>
            <a:r>
              <a:rPr lang="en" sz="1800"/>
              <a:t>● Identifiers.org: http://identifiers.org</a:t>
            </a:r>
            <a:endParaRPr sz="1800"/>
          </a:p>
          <a:p>
            <a:pPr indent="0" lvl="0" marL="0" rtl="0" algn="l">
              <a:lnSpc>
                <a:spcPct val="80000"/>
              </a:lnSpc>
              <a:spcBef>
                <a:spcPts val="300"/>
              </a:spcBef>
              <a:spcAft>
                <a:spcPts val="0"/>
              </a:spcAft>
              <a:buClr>
                <a:schemeClr val="dk1"/>
              </a:buClr>
              <a:buSzPts val="500"/>
              <a:buFont typeface="Arial"/>
              <a:buNone/>
            </a:pPr>
            <a:r>
              <a:rPr lang="en" sz="1800"/>
              <a:t>● Digital Object Identifier: http://www.doi.org</a:t>
            </a:r>
            <a:endParaRPr sz="1800"/>
          </a:p>
          <a:p>
            <a:pPr indent="0" lvl="0" marL="0" rtl="0" algn="l">
              <a:lnSpc>
                <a:spcPct val="80000"/>
              </a:lnSpc>
              <a:spcBef>
                <a:spcPts val="300"/>
              </a:spcBef>
              <a:spcAft>
                <a:spcPts val="0"/>
              </a:spcAft>
              <a:buClr>
                <a:schemeClr val="dk1"/>
              </a:buClr>
              <a:buSzPts val="500"/>
              <a:buFont typeface="Arial"/>
              <a:buNone/>
            </a:pPr>
            <a:r>
              <a:rPr lang="en" sz="1800"/>
              <a:t>● Archival Resource Key (ARK): http://n2t.net/e/ark_ids.html</a:t>
            </a:r>
            <a:endParaRPr sz="1800"/>
          </a:p>
          <a:p>
            <a:pPr indent="0" lvl="0" marL="0" rtl="0" algn="l">
              <a:lnSpc>
                <a:spcPct val="80000"/>
              </a:lnSpc>
              <a:spcBef>
                <a:spcPts val="300"/>
              </a:spcBef>
              <a:spcAft>
                <a:spcPts val="0"/>
              </a:spcAft>
              <a:buClr>
                <a:schemeClr val="dk1"/>
              </a:buClr>
              <a:buSzPts val="500"/>
              <a:buFont typeface="Arial"/>
              <a:buNone/>
            </a:pPr>
            <a:r>
              <a:rPr lang="en" sz="1800"/>
              <a:t>● Global research identifiers: https://www.grid.ac</a:t>
            </a:r>
            <a:endParaRPr sz="1800"/>
          </a:p>
          <a:p>
            <a:pPr indent="0" lvl="0" marL="0" rtl="0" algn="l">
              <a:lnSpc>
                <a:spcPct val="80000"/>
              </a:lnSpc>
              <a:spcBef>
                <a:spcPts val="300"/>
              </a:spcBef>
              <a:spcAft>
                <a:spcPts val="0"/>
              </a:spcAft>
              <a:buClr>
                <a:schemeClr val="dk1"/>
              </a:buClr>
              <a:buSzPts val="500"/>
              <a:buFont typeface="Arial"/>
              <a:buNone/>
            </a:pPr>
            <a:r>
              <a:t/>
            </a:r>
            <a:endParaRPr sz="1800"/>
          </a:p>
          <a:p>
            <a:pPr indent="0" lvl="0" marL="0" rtl="0" algn="l">
              <a:lnSpc>
                <a:spcPct val="80000"/>
              </a:lnSpc>
              <a:spcBef>
                <a:spcPts val="300"/>
              </a:spcBef>
              <a:spcAft>
                <a:spcPts val="0"/>
              </a:spcAft>
              <a:buClr>
                <a:schemeClr val="dk1"/>
              </a:buClr>
              <a:buSzPts val="500"/>
              <a:buFont typeface="Arial"/>
              <a:buNone/>
            </a:pPr>
            <a:r>
              <a:rPr lang="en" sz="1800"/>
              <a:t>Globally unique and persistent identifiers owing to content (via digital fingerprint)</a:t>
            </a:r>
            <a:endParaRPr sz="1800"/>
          </a:p>
          <a:p>
            <a:pPr indent="0" lvl="0" marL="0" rtl="0" algn="l">
              <a:lnSpc>
                <a:spcPct val="80000"/>
              </a:lnSpc>
              <a:spcBef>
                <a:spcPts val="300"/>
              </a:spcBef>
              <a:spcAft>
                <a:spcPts val="0"/>
              </a:spcAft>
              <a:buClr>
                <a:schemeClr val="dk1"/>
              </a:buClr>
              <a:buSzPts val="500"/>
              <a:buFont typeface="Arial"/>
              <a:buNone/>
            </a:pPr>
            <a:r>
              <a:t/>
            </a:r>
            <a:endParaRPr sz="1800"/>
          </a:p>
          <a:p>
            <a:pPr indent="0" lvl="0" marL="0" rtl="0" algn="l">
              <a:lnSpc>
                <a:spcPct val="80000"/>
              </a:lnSpc>
              <a:spcBef>
                <a:spcPts val="300"/>
              </a:spcBef>
              <a:spcAft>
                <a:spcPts val="0"/>
              </a:spcAft>
              <a:buClr>
                <a:schemeClr val="dk1"/>
              </a:buClr>
              <a:buSzPts val="500"/>
              <a:buFont typeface="Arial"/>
              <a:buNone/>
            </a:pPr>
            <a:r>
              <a:rPr lang="en" sz="1800"/>
              <a:t>● Data GUIDs https://dataguids.org</a:t>
            </a:r>
            <a:endParaRPr sz="1800"/>
          </a:p>
          <a:p>
            <a:pPr indent="0" lvl="0" marL="0" rtl="0" algn="l">
              <a:lnSpc>
                <a:spcPct val="80000"/>
              </a:lnSpc>
              <a:spcBef>
                <a:spcPts val="300"/>
              </a:spcBef>
              <a:spcAft>
                <a:spcPts val="0"/>
              </a:spcAft>
              <a:buSzPts val="500"/>
              <a:buNone/>
            </a:pPr>
            <a:r>
              <a:rPr lang="en" sz="1800"/>
              <a:t>● Trusty URIs: http://trustyuri.net/</a:t>
            </a:r>
            <a:endParaRPr sz="1800"/>
          </a:p>
        </p:txBody>
      </p:sp>
      <p:sp>
        <p:nvSpPr>
          <p:cNvPr id="316" name="Google Shape;316;p51"/>
          <p:cNvSpPr txBox="1"/>
          <p:nvPr>
            <p:ph idx="12" type="sldNum"/>
          </p:nvPr>
        </p:nvSpPr>
        <p:spPr>
          <a:xfrm>
            <a:off x="0" y="3729038"/>
            <a:ext cx="1600200" cy="124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2"/>
          <p:cNvPicPr preferRelativeResize="0"/>
          <p:nvPr/>
        </p:nvPicPr>
        <p:blipFill rotWithShape="1">
          <a:blip r:embed="rId3">
            <a:alphaModFix/>
          </a:blip>
          <a:srcRect b="0" l="0" r="0" t="0"/>
          <a:stretch/>
        </p:blipFill>
        <p:spPr>
          <a:xfrm>
            <a:off x="1031151" y="761900"/>
            <a:ext cx="7230776" cy="3802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3"/>
          <p:cNvPicPr preferRelativeResize="0"/>
          <p:nvPr/>
        </p:nvPicPr>
        <p:blipFill rotWithShape="1">
          <a:blip r:embed="rId3">
            <a:alphaModFix/>
          </a:blip>
          <a:srcRect b="0" l="0" r="0" t="0"/>
          <a:stretch/>
        </p:blipFill>
        <p:spPr>
          <a:xfrm>
            <a:off x="1067100" y="744338"/>
            <a:ext cx="6421806"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0" name="Shape 330"/>
        <p:cNvGrpSpPr/>
        <p:nvPr/>
      </p:nvGrpSpPr>
      <p:grpSpPr>
        <a:xfrm>
          <a:off x="0" y="0"/>
          <a:ext cx="0" cy="0"/>
          <a:chOff x="0" y="0"/>
          <a:chExt cx="0" cy="0"/>
        </a:xfrm>
      </p:grpSpPr>
      <p:pic>
        <p:nvPicPr>
          <p:cNvPr descr="logo-id" id="331" name="Google Shape;331;p54">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332" name="Google Shape;332;p54"/>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Which metadata could be included to describe a KG?</a:t>
            </a:r>
            <a:endParaRPr b="1" sz="3600">
              <a:solidFill>
                <a:srgbClr val="5B5B5B"/>
              </a:solidFill>
              <a:latin typeface="Roboto"/>
              <a:ea typeface="Roboto"/>
              <a:cs typeface="Roboto"/>
              <a:sym typeface="Roboto"/>
            </a:endParaRPr>
          </a:p>
        </p:txBody>
      </p:sp>
      <p:sp>
        <p:nvSpPr>
          <p:cNvPr descr="footer-id" id="333" name="Google Shape;333;p54"/>
          <p:cNvSpPr txBox="1"/>
          <p:nvPr/>
        </p:nvSpPr>
        <p:spPr>
          <a:xfrm>
            <a:off x="2590800" y="4381500"/>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pic>
        <p:nvPicPr>
          <p:cNvPr descr="poll-type-id" id="334" name="Google Shape;334;p54">
            <a:hlinkClick r:id="rId5"/>
          </p:cNvPr>
          <p:cNvPicPr preferRelativeResize="0"/>
          <p:nvPr/>
        </p:nvPicPr>
        <p:blipFill>
          <a:blip r:embed="rId6">
            <a:alphaModFix/>
          </a:blip>
          <a:stretch>
            <a:fillRect/>
          </a:stretch>
        </p:blipFill>
        <p:spPr>
          <a:xfrm>
            <a:off x="508000" y="1657350"/>
            <a:ext cx="1828800" cy="182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b="1" lang="en">
                <a:solidFill>
                  <a:srgbClr val="1F497D"/>
                </a:solidFill>
              </a:rPr>
              <a:t>Metadata</a:t>
            </a:r>
            <a:endParaRPr/>
          </a:p>
        </p:txBody>
      </p:sp>
      <p:sp>
        <p:nvSpPr>
          <p:cNvPr id="340" name="Google Shape;340;p55"/>
          <p:cNvSpPr txBox="1"/>
          <p:nvPr>
            <p:ph idx="1" type="body"/>
          </p:nvPr>
        </p:nvSpPr>
        <p:spPr>
          <a:xfrm>
            <a:off x="698344" y="1592231"/>
            <a:ext cx="7886700" cy="3263400"/>
          </a:xfrm>
          <a:prstGeom prst="rect">
            <a:avLst/>
          </a:prstGeom>
          <a:noFill/>
          <a:ln>
            <a:noFill/>
          </a:ln>
        </p:spPr>
        <p:txBody>
          <a:bodyPr anchorCtr="0" anchor="t" bIns="34275" lIns="68575" spcFirstLastPara="1" rIns="68575" wrap="square" tIns="34275">
            <a:noAutofit/>
          </a:bodyPr>
          <a:lstStyle/>
          <a:p>
            <a:pPr indent="-177800" lvl="0" marL="177800" rtl="0" algn="l">
              <a:lnSpc>
                <a:spcPct val="70000"/>
              </a:lnSpc>
              <a:spcBef>
                <a:spcPts val="0"/>
              </a:spcBef>
              <a:spcAft>
                <a:spcPts val="0"/>
              </a:spcAft>
              <a:buClr>
                <a:schemeClr val="dk1"/>
              </a:buClr>
              <a:buSzPts val="1800"/>
              <a:buChar char="●"/>
            </a:pPr>
            <a:r>
              <a:rPr lang="en" sz="1800"/>
              <a:t>What is the name or title of the digital resource?</a:t>
            </a:r>
            <a:endParaRPr sz="1800"/>
          </a:p>
          <a:p>
            <a:pPr indent="-177800" lvl="0" marL="177800" rtl="0" algn="l">
              <a:lnSpc>
                <a:spcPct val="70000"/>
              </a:lnSpc>
              <a:spcBef>
                <a:spcPts val="800"/>
              </a:spcBef>
              <a:spcAft>
                <a:spcPts val="0"/>
              </a:spcAft>
              <a:buSzPts val="1800"/>
              <a:buChar char="●"/>
            </a:pPr>
            <a:r>
              <a:rPr lang="en" sz="1800"/>
              <a:t>What is the digital resource about?</a:t>
            </a:r>
            <a:endParaRPr sz="1800"/>
          </a:p>
          <a:p>
            <a:pPr indent="-177800" lvl="0" marL="177800" rtl="0" algn="l">
              <a:lnSpc>
                <a:spcPct val="70000"/>
              </a:lnSpc>
              <a:spcBef>
                <a:spcPts val="800"/>
              </a:spcBef>
              <a:spcAft>
                <a:spcPts val="0"/>
              </a:spcAft>
              <a:buClr>
                <a:schemeClr val="dk1"/>
              </a:buClr>
              <a:buSzPts val="1800"/>
              <a:buChar char="●"/>
            </a:pPr>
            <a:r>
              <a:rPr lang="en" sz="1800"/>
              <a:t>Who contributed to creating or maintaining the digital resource? </a:t>
            </a:r>
            <a:endParaRPr sz="1800"/>
          </a:p>
          <a:p>
            <a:pPr indent="-177800" lvl="0" marL="177800" rtl="0" algn="l">
              <a:lnSpc>
                <a:spcPct val="70000"/>
              </a:lnSpc>
              <a:spcBef>
                <a:spcPts val="800"/>
              </a:spcBef>
              <a:spcAft>
                <a:spcPts val="0"/>
              </a:spcAft>
              <a:buClr>
                <a:schemeClr val="dk1"/>
              </a:buClr>
              <a:buSzPts val="1800"/>
              <a:buChar char="●"/>
            </a:pPr>
            <a:r>
              <a:rPr lang="en" sz="1800"/>
              <a:t>When was it created, modified, released? </a:t>
            </a:r>
            <a:endParaRPr/>
          </a:p>
          <a:p>
            <a:pPr indent="-177800" lvl="0" marL="177800" rtl="0" algn="l">
              <a:lnSpc>
                <a:spcPct val="70000"/>
              </a:lnSpc>
              <a:spcBef>
                <a:spcPts val="800"/>
              </a:spcBef>
              <a:spcAft>
                <a:spcPts val="0"/>
              </a:spcAft>
              <a:buClr>
                <a:schemeClr val="dk1"/>
              </a:buClr>
              <a:buSzPts val="1800"/>
              <a:buChar char="●"/>
            </a:pPr>
            <a:r>
              <a:rPr lang="en" sz="1800"/>
              <a:t>What methodology or tool was used? </a:t>
            </a:r>
            <a:endParaRPr sz="1800"/>
          </a:p>
          <a:p>
            <a:pPr indent="-177800" lvl="0" marL="177800" rtl="0" algn="l">
              <a:lnSpc>
                <a:spcPct val="70000"/>
              </a:lnSpc>
              <a:spcBef>
                <a:spcPts val="800"/>
              </a:spcBef>
              <a:spcAft>
                <a:spcPts val="0"/>
              </a:spcAft>
              <a:buClr>
                <a:schemeClr val="dk1"/>
              </a:buClr>
              <a:buSzPts val="1800"/>
              <a:buChar char="●"/>
            </a:pPr>
            <a:r>
              <a:rPr lang="en" sz="1800"/>
              <a:t>Which language is used?</a:t>
            </a:r>
            <a:endParaRPr/>
          </a:p>
          <a:p>
            <a:pPr indent="-177800" lvl="0" marL="177800" rtl="0" algn="l">
              <a:lnSpc>
                <a:spcPct val="70000"/>
              </a:lnSpc>
              <a:spcBef>
                <a:spcPts val="800"/>
              </a:spcBef>
              <a:spcAft>
                <a:spcPts val="0"/>
              </a:spcAft>
              <a:buClr>
                <a:schemeClr val="dk1"/>
              </a:buClr>
              <a:buSzPts val="1800"/>
              <a:buChar char="●"/>
            </a:pPr>
            <a:r>
              <a:rPr lang="en" sz="1800"/>
              <a:t>Which formats is it available as? </a:t>
            </a:r>
            <a:endParaRPr sz="1800"/>
          </a:p>
          <a:p>
            <a:pPr indent="-177800" lvl="0" marL="177800" rtl="0" algn="l">
              <a:lnSpc>
                <a:spcPct val="70000"/>
              </a:lnSpc>
              <a:spcBef>
                <a:spcPts val="800"/>
              </a:spcBef>
              <a:spcAft>
                <a:spcPts val="0"/>
              </a:spcAft>
              <a:buClr>
                <a:schemeClr val="dk1"/>
              </a:buClr>
              <a:buSzPts val="1800"/>
              <a:buChar char="●"/>
            </a:pPr>
            <a:r>
              <a:rPr lang="en" sz="1800"/>
              <a:t>What license is it released under?</a:t>
            </a:r>
            <a:endParaRPr sz="1800"/>
          </a:p>
          <a:p>
            <a:pPr indent="-177800" lvl="0" marL="177800" rtl="0" algn="l">
              <a:lnSpc>
                <a:spcPct val="70000"/>
              </a:lnSpc>
              <a:spcBef>
                <a:spcPts val="800"/>
              </a:spcBef>
              <a:spcAft>
                <a:spcPts val="0"/>
              </a:spcAft>
              <a:buClr>
                <a:schemeClr val="dk1"/>
              </a:buClr>
              <a:buSzPts val="1800"/>
              <a:buChar char="●"/>
            </a:pPr>
            <a:r>
              <a:rPr lang="en" sz="1800"/>
              <a:t>Which descriptive or quality metrics are available?</a:t>
            </a:r>
            <a:endParaRPr/>
          </a:p>
          <a:p>
            <a:pPr indent="-177800" lvl="0" marL="177800" rtl="0" algn="l">
              <a:lnSpc>
                <a:spcPct val="70000"/>
              </a:lnSpc>
              <a:spcBef>
                <a:spcPts val="800"/>
              </a:spcBef>
              <a:spcAft>
                <a:spcPts val="0"/>
              </a:spcAft>
              <a:buClr>
                <a:schemeClr val="dk1"/>
              </a:buClr>
              <a:buSzPts val="1800"/>
              <a:buChar char="●"/>
            </a:pPr>
            <a:r>
              <a:rPr lang="en" sz="1800"/>
              <a:t>Who is using it?</a:t>
            </a:r>
            <a:endParaRPr/>
          </a:p>
          <a:p>
            <a:pPr indent="0" lvl="0" marL="177800" rtl="0" algn="l">
              <a:lnSpc>
                <a:spcPct val="70000"/>
              </a:lnSpc>
              <a:spcBef>
                <a:spcPts val="800"/>
              </a:spcBef>
              <a:spcAft>
                <a:spcPts val="1600"/>
              </a:spcAft>
              <a:buSzPts val="14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idx="1" type="body"/>
          </p:nvPr>
        </p:nvSpPr>
        <p:spPr>
          <a:xfrm>
            <a:off x="4840050" y="704325"/>
            <a:ext cx="3992400" cy="386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400"/>
              <a:t>A guide to describing data with RDF vocabularies </a:t>
            </a:r>
            <a:endParaRPr sz="1400"/>
          </a:p>
          <a:p>
            <a:pPr indent="-317500" lvl="0" marL="457200" rtl="0" algn="l">
              <a:lnSpc>
                <a:spcPct val="115000"/>
              </a:lnSpc>
              <a:spcBef>
                <a:spcPts val="1600"/>
              </a:spcBef>
              <a:spcAft>
                <a:spcPts val="0"/>
              </a:spcAft>
              <a:buSzPts val="1400"/>
              <a:buChar char="●"/>
            </a:pPr>
            <a:r>
              <a:rPr lang="en" sz="1400"/>
              <a:t>Identifiers</a:t>
            </a:r>
            <a:endParaRPr sz="1400"/>
          </a:p>
          <a:p>
            <a:pPr indent="-317500" lvl="0" marL="457200" rtl="0" algn="l">
              <a:lnSpc>
                <a:spcPct val="115000"/>
              </a:lnSpc>
              <a:spcBef>
                <a:spcPts val="0"/>
              </a:spcBef>
              <a:spcAft>
                <a:spcPts val="0"/>
              </a:spcAft>
              <a:buSzPts val="1400"/>
              <a:buChar char="●"/>
            </a:pPr>
            <a:r>
              <a:rPr lang="en" sz="1400"/>
              <a:t>Descriptors</a:t>
            </a:r>
            <a:endParaRPr sz="1400"/>
          </a:p>
          <a:p>
            <a:pPr indent="-317500" lvl="0" marL="457200" rtl="0" algn="l">
              <a:lnSpc>
                <a:spcPct val="115000"/>
              </a:lnSpc>
              <a:spcBef>
                <a:spcPts val="0"/>
              </a:spcBef>
              <a:spcAft>
                <a:spcPts val="0"/>
              </a:spcAft>
              <a:buSzPts val="1400"/>
              <a:buChar char="●"/>
            </a:pPr>
            <a:r>
              <a:rPr lang="en" sz="1400"/>
              <a:t>Versioning</a:t>
            </a:r>
            <a:endParaRPr sz="1400"/>
          </a:p>
          <a:p>
            <a:pPr indent="-317500" lvl="0" marL="457200" rtl="0" algn="l">
              <a:lnSpc>
                <a:spcPct val="115000"/>
              </a:lnSpc>
              <a:spcBef>
                <a:spcPts val="0"/>
              </a:spcBef>
              <a:spcAft>
                <a:spcPts val="0"/>
              </a:spcAft>
              <a:buSzPts val="1400"/>
              <a:buChar char="●"/>
            </a:pPr>
            <a:r>
              <a:rPr lang="en" sz="1400"/>
              <a:t>Attribution</a:t>
            </a:r>
            <a:endParaRPr sz="1400"/>
          </a:p>
          <a:p>
            <a:pPr indent="-317500" lvl="0" marL="457200" rtl="0" algn="l">
              <a:lnSpc>
                <a:spcPct val="115000"/>
              </a:lnSpc>
              <a:spcBef>
                <a:spcPts val="0"/>
              </a:spcBef>
              <a:spcAft>
                <a:spcPts val="0"/>
              </a:spcAft>
              <a:buSzPts val="1400"/>
              <a:buChar char="●"/>
            </a:pPr>
            <a:r>
              <a:rPr lang="en" sz="1400"/>
              <a:t>Provenance</a:t>
            </a:r>
            <a:endParaRPr sz="1400"/>
          </a:p>
          <a:p>
            <a:pPr indent="-317500" lvl="0" marL="457200" rtl="0" algn="l">
              <a:lnSpc>
                <a:spcPct val="115000"/>
              </a:lnSpc>
              <a:spcBef>
                <a:spcPts val="0"/>
              </a:spcBef>
              <a:spcAft>
                <a:spcPts val="0"/>
              </a:spcAft>
              <a:buSzPts val="1400"/>
              <a:buChar char="●"/>
            </a:pPr>
            <a:r>
              <a:rPr lang="en" sz="1400"/>
              <a:t>Content summarization</a:t>
            </a:r>
            <a:br>
              <a:rPr lang="en" sz="1400"/>
            </a:br>
            <a:endParaRPr sz="1400"/>
          </a:p>
          <a:p>
            <a:pPr indent="0" lvl="0" marL="0" rtl="0" algn="l">
              <a:lnSpc>
                <a:spcPct val="115000"/>
              </a:lnSpc>
              <a:spcBef>
                <a:spcPts val="1600"/>
              </a:spcBef>
              <a:spcAft>
                <a:spcPts val="1600"/>
              </a:spcAft>
              <a:buSzPts val="1800"/>
              <a:buNone/>
            </a:pPr>
            <a:r>
              <a:rPr lang="en" sz="1400"/>
              <a:t>Mandatory, recommended, optional descriptors</a:t>
            </a:r>
            <a:br>
              <a:rPr lang="en" sz="1400"/>
            </a:br>
            <a:r>
              <a:rPr lang="en" sz="1400"/>
              <a:t>Reference editor and validation</a:t>
            </a:r>
            <a:br>
              <a:rPr lang="en" sz="1400"/>
            </a:br>
            <a:br>
              <a:rPr lang="en" sz="1400"/>
            </a:br>
            <a:endParaRPr sz="1400"/>
          </a:p>
        </p:txBody>
      </p:sp>
      <p:pic>
        <p:nvPicPr>
          <p:cNvPr id="346" name="Google Shape;346;p56"/>
          <p:cNvPicPr preferRelativeResize="0"/>
          <p:nvPr/>
        </p:nvPicPr>
        <p:blipFill rotWithShape="1">
          <a:blip r:embed="rId3">
            <a:alphaModFix/>
          </a:blip>
          <a:srcRect b="0" l="0" r="0" t="0"/>
          <a:stretch/>
        </p:blipFill>
        <p:spPr>
          <a:xfrm>
            <a:off x="114649" y="279750"/>
            <a:ext cx="4261801" cy="4529001"/>
          </a:xfrm>
          <a:prstGeom prst="rect">
            <a:avLst/>
          </a:prstGeom>
          <a:noFill/>
          <a:ln>
            <a:noFill/>
          </a:ln>
        </p:spPr>
      </p:pic>
      <p:sp>
        <p:nvSpPr>
          <p:cNvPr id="347" name="Google Shape;347;p56"/>
          <p:cNvSpPr txBox="1"/>
          <p:nvPr/>
        </p:nvSpPr>
        <p:spPr>
          <a:xfrm>
            <a:off x="4929675" y="279750"/>
            <a:ext cx="2925600" cy="37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http://www.w3.org/TR/hcls-dataset/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0"/>
          <p:cNvSpPr txBox="1"/>
          <p:nvPr>
            <p:ph type="title"/>
          </p:nvPr>
        </p:nvSpPr>
        <p:spPr>
          <a:xfrm>
            <a:off x="1428750" y="742950"/>
            <a:ext cx="6229500" cy="34863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2"/>
              </a:buClr>
              <a:buSzPts val="3000"/>
              <a:buFont typeface="Calibri"/>
              <a:buNone/>
            </a:pPr>
            <a:r>
              <a:rPr i="1" lang="en" sz="3000"/>
              <a:t>S</a:t>
            </a:r>
            <a:r>
              <a:rPr i="1" lang="en" sz="3000"/>
              <a:t>ignificant</a:t>
            </a:r>
            <a:r>
              <a:rPr lang="en" sz="3000"/>
              <a:t> effort is needed to </a:t>
            </a:r>
            <a:r>
              <a:rPr lang="en" sz="3000" u="sng"/>
              <a:t>find</a:t>
            </a:r>
            <a:r>
              <a:rPr lang="en" sz="3000"/>
              <a:t> the right information, make </a:t>
            </a:r>
            <a:r>
              <a:rPr lang="en" sz="3000" u="sng"/>
              <a:t>sense</a:t>
            </a:r>
            <a:r>
              <a:rPr lang="en" sz="3000"/>
              <a:t> of it, </a:t>
            </a:r>
            <a:r>
              <a:rPr lang="en" sz="3000" u="sng"/>
              <a:t>understand</a:t>
            </a:r>
            <a:r>
              <a:rPr lang="en" sz="3000"/>
              <a:t> </a:t>
            </a:r>
            <a:r>
              <a:rPr lang="en" sz="3000"/>
              <a:t>your rights and responsibilities, and ultimately </a:t>
            </a:r>
            <a:r>
              <a:rPr lang="en" sz="3000" u="sng"/>
              <a:t>reuse</a:t>
            </a:r>
            <a:r>
              <a:rPr lang="en" sz="3000"/>
              <a:t> them for a new purpose</a:t>
            </a:r>
            <a:endParaRPr/>
          </a:p>
        </p:txBody>
      </p:sp>
      <p:sp>
        <p:nvSpPr>
          <p:cNvPr id="131" name="Google Shape;131;p30"/>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000">
                <a:solidFill>
                  <a:srgbClr val="002060"/>
                </a:solidFill>
                <a:latin typeface="Calibri"/>
                <a:ea typeface="Calibri"/>
                <a:cs typeface="Calibri"/>
                <a:sym typeface="Calibri"/>
              </a:rPr>
              <a:t>Metadata element, description, and example of use</a:t>
            </a:r>
            <a:endParaRPr/>
          </a:p>
        </p:txBody>
      </p:sp>
      <p:pic>
        <p:nvPicPr>
          <p:cNvPr id="353" name="Google Shape;353;p57"/>
          <p:cNvPicPr preferRelativeResize="0"/>
          <p:nvPr/>
        </p:nvPicPr>
        <p:blipFill rotWithShape="1">
          <a:blip r:embed="rId3">
            <a:alphaModFix/>
          </a:blip>
          <a:srcRect b="0" l="0" r="0" t="0"/>
          <a:stretch/>
        </p:blipFill>
        <p:spPr>
          <a:xfrm>
            <a:off x="1482473" y="2231675"/>
            <a:ext cx="6620275" cy="2066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F497D"/>
                </a:solidFill>
              </a:rPr>
              <a:t>Basic Description</a:t>
            </a:r>
            <a:endParaRPr>
              <a:solidFill>
                <a:srgbClr val="1F497D"/>
              </a:solidFill>
            </a:endParaRPr>
          </a:p>
        </p:txBody>
      </p:sp>
      <p:sp>
        <p:nvSpPr>
          <p:cNvPr id="359" name="Google Shape;359;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Clr>
                <a:schemeClr val="dk1"/>
              </a:buClr>
              <a:buSzPts val="1800"/>
              <a:buChar char="●"/>
            </a:pPr>
            <a:r>
              <a:rPr lang="en">
                <a:solidFill>
                  <a:schemeClr val="dk1"/>
                </a:solidFill>
                <a:latin typeface="Calibri"/>
                <a:ea typeface="Calibri"/>
                <a:cs typeface="Calibri"/>
                <a:sym typeface="Calibri"/>
              </a:rPr>
              <a:t>Identifiers</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Title</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Description</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Homepage</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License</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Language</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Keywords</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Concepts and vocabularies used</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Standards</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chemeClr val="dk1"/>
              </a:buClr>
              <a:buSzPts val="1800"/>
              <a:buChar char="●"/>
            </a:pPr>
            <a:r>
              <a:rPr lang="en">
                <a:solidFill>
                  <a:schemeClr val="dk1"/>
                </a:solidFill>
                <a:latin typeface="Calibri"/>
                <a:ea typeface="Calibri"/>
                <a:cs typeface="Calibri"/>
                <a:sym typeface="Calibri"/>
              </a:rPr>
              <a:t>Reference Documentation/Publication</a:t>
            </a:r>
            <a:endParaRPr/>
          </a:p>
        </p:txBody>
      </p:sp>
      <p:sp>
        <p:nvSpPr>
          <p:cNvPr id="360" name="Google Shape;360;p58"/>
          <p:cNvSpPr txBox="1"/>
          <p:nvPr/>
        </p:nvSpPr>
        <p:spPr>
          <a:xfrm>
            <a:off x="5201225" y="1270425"/>
            <a:ext cx="3000000" cy="3000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Format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Download URL</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Landing page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SPARQL endpoint</a:t>
            </a: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9"/>
          <p:cNvPicPr preferRelativeResize="0"/>
          <p:nvPr/>
        </p:nvPicPr>
        <p:blipFill rotWithShape="1">
          <a:blip r:embed="rId3">
            <a:alphaModFix/>
          </a:blip>
          <a:srcRect b="0" l="0" r="0" t="0"/>
          <a:stretch/>
        </p:blipFill>
        <p:spPr>
          <a:xfrm>
            <a:off x="2014299" y="307250"/>
            <a:ext cx="4229200" cy="41942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F497D"/>
                </a:solidFill>
              </a:rPr>
              <a:t>Statistics</a:t>
            </a:r>
            <a:endParaRPr>
              <a:solidFill>
                <a:srgbClr val="1F497D"/>
              </a:solidFill>
            </a:endParaRPr>
          </a:p>
        </p:txBody>
      </p:sp>
      <p:pic>
        <p:nvPicPr>
          <p:cNvPr id="371" name="Google Shape;371;p60"/>
          <p:cNvPicPr preferRelativeResize="0"/>
          <p:nvPr/>
        </p:nvPicPr>
        <p:blipFill>
          <a:blip r:embed="rId3">
            <a:alphaModFix/>
          </a:blip>
          <a:stretch>
            <a:fillRect/>
          </a:stretch>
        </p:blipFill>
        <p:spPr>
          <a:xfrm>
            <a:off x="152400" y="1170125"/>
            <a:ext cx="3025549" cy="3820975"/>
          </a:xfrm>
          <a:prstGeom prst="rect">
            <a:avLst/>
          </a:prstGeom>
          <a:noFill/>
          <a:ln>
            <a:noFill/>
          </a:ln>
        </p:spPr>
      </p:pic>
      <p:pic>
        <p:nvPicPr>
          <p:cNvPr id="372" name="Google Shape;372;p60"/>
          <p:cNvPicPr preferRelativeResize="0"/>
          <p:nvPr/>
        </p:nvPicPr>
        <p:blipFill>
          <a:blip r:embed="rId4">
            <a:alphaModFix/>
          </a:blip>
          <a:stretch>
            <a:fillRect/>
          </a:stretch>
        </p:blipFill>
        <p:spPr>
          <a:xfrm>
            <a:off x="4100650" y="545050"/>
            <a:ext cx="3931550" cy="3756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a:solidFill>
                  <a:srgbClr val="1F497D"/>
                </a:solidFill>
              </a:rPr>
              <a:t>Metagraph</a:t>
            </a:r>
            <a:endParaRPr/>
          </a:p>
        </p:txBody>
      </p:sp>
      <p:pic>
        <p:nvPicPr>
          <p:cNvPr id="378" name="Google Shape;378;p61"/>
          <p:cNvPicPr preferRelativeResize="0"/>
          <p:nvPr/>
        </p:nvPicPr>
        <p:blipFill>
          <a:blip r:embed="rId3">
            <a:alphaModFix/>
          </a:blip>
          <a:stretch>
            <a:fillRect/>
          </a:stretch>
        </p:blipFill>
        <p:spPr>
          <a:xfrm>
            <a:off x="343175" y="1055476"/>
            <a:ext cx="4110625" cy="3660749"/>
          </a:xfrm>
          <a:prstGeom prst="rect">
            <a:avLst/>
          </a:prstGeom>
          <a:noFill/>
          <a:ln>
            <a:noFill/>
          </a:ln>
        </p:spPr>
      </p:pic>
      <p:pic>
        <p:nvPicPr>
          <p:cNvPr id="379" name="Google Shape;379;p61"/>
          <p:cNvPicPr preferRelativeResize="0"/>
          <p:nvPr/>
        </p:nvPicPr>
        <p:blipFill rotWithShape="1">
          <a:blip r:embed="rId4">
            <a:alphaModFix/>
          </a:blip>
          <a:srcRect b="0" l="0" r="0" t="0"/>
          <a:stretch/>
        </p:blipFill>
        <p:spPr>
          <a:xfrm>
            <a:off x="5245900" y="212150"/>
            <a:ext cx="3090700" cy="1838967"/>
          </a:xfrm>
          <a:prstGeom prst="rect">
            <a:avLst/>
          </a:prstGeom>
          <a:noFill/>
          <a:ln>
            <a:noFill/>
          </a:ln>
        </p:spPr>
      </p:pic>
      <p:pic>
        <p:nvPicPr>
          <p:cNvPr id="380" name="Google Shape;380;p61"/>
          <p:cNvPicPr preferRelativeResize="0"/>
          <p:nvPr/>
        </p:nvPicPr>
        <p:blipFill>
          <a:blip r:embed="rId5">
            <a:alphaModFix/>
          </a:blip>
          <a:stretch>
            <a:fillRect/>
          </a:stretch>
        </p:blipFill>
        <p:spPr>
          <a:xfrm>
            <a:off x="5678543" y="3045375"/>
            <a:ext cx="2658061" cy="1838975"/>
          </a:xfrm>
          <a:prstGeom prst="rect">
            <a:avLst/>
          </a:prstGeom>
          <a:noFill/>
          <a:ln>
            <a:noFill/>
          </a:ln>
        </p:spPr>
      </p:pic>
      <p:cxnSp>
        <p:nvCxnSpPr>
          <p:cNvPr id="381" name="Google Shape;381;p61"/>
          <p:cNvCxnSpPr>
            <a:stCxn id="379" idx="2"/>
          </p:cNvCxnSpPr>
          <p:nvPr/>
        </p:nvCxnSpPr>
        <p:spPr>
          <a:xfrm>
            <a:off x="6791250" y="2051117"/>
            <a:ext cx="0" cy="778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62"/>
          <p:cNvPicPr preferRelativeResize="0"/>
          <p:nvPr/>
        </p:nvPicPr>
        <p:blipFill>
          <a:blip r:embed="rId3">
            <a:alphaModFix/>
          </a:blip>
          <a:stretch>
            <a:fillRect/>
          </a:stretch>
        </p:blipFill>
        <p:spPr>
          <a:xfrm>
            <a:off x="553750" y="333904"/>
            <a:ext cx="4250125" cy="1762250"/>
          </a:xfrm>
          <a:prstGeom prst="rect">
            <a:avLst/>
          </a:prstGeom>
          <a:noFill/>
          <a:ln>
            <a:noFill/>
          </a:ln>
        </p:spPr>
      </p:pic>
      <p:pic>
        <p:nvPicPr>
          <p:cNvPr id="387" name="Google Shape;387;p62"/>
          <p:cNvPicPr preferRelativeResize="0"/>
          <p:nvPr/>
        </p:nvPicPr>
        <p:blipFill>
          <a:blip r:embed="rId4">
            <a:alphaModFix/>
          </a:blip>
          <a:stretch>
            <a:fillRect/>
          </a:stretch>
        </p:blipFill>
        <p:spPr>
          <a:xfrm>
            <a:off x="5854898" y="83175"/>
            <a:ext cx="3082855" cy="5143499"/>
          </a:xfrm>
          <a:prstGeom prst="rect">
            <a:avLst/>
          </a:prstGeom>
          <a:noFill/>
          <a:ln>
            <a:noFill/>
          </a:ln>
        </p:spPr>
      </p:pic>
      <p:pic>
        <p:nvPicPr>
          <p:cNvPr id="388" name="Google Shape;388;p62"/>
          <p:cNvPicPr preferRelativeResize="0"/>
          <p:nvPr/>
        </p:nvPicPr>
        <p:blipFill>
          <a:blip r:embed="rId5">
            <a:alphaModFix/>
          </a:blip>
          <a:stretch>
            <a:fillRect/>
          </a:stretch>
        </p:blipFill>
        <p:spPr>
          <a:xfrm>
            <a:off x="636925" y="2137804"/>
            <a:ext cx="4453029" cy="274254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63"/>
          <p:cNvPicPr preferRelativeResize="0"/>
          <p:nvPr/>
        </p:nvPicPr>
        <p:blipFill rotWithShape="1">
          <a:blip r:embed="rId3">
            <a:alphaModFix/>
          </a:blip>
          <a:srcRect b="0" l="0" r="0" t="0"/>
          <a:stretch/>
        </p:blipFill>
        <p:spPr>
          <a:xfrm>
            <a:off x="279601" y="235100"/>
            <a:ext cx="2789276" cy="1802500"/>
          </a:xfrm>
          <a:prstGeom prst="rect">
            <a:avLst/>
          </a:prstGeom>
          <a:noFill/>
          <a:ln>
            <a:noFill/>
          </a:ln>
        </p:spPr>
      </p:pic>
      <p:pic>
        <p:nvPicPr>
          <p:cNvPr id="394" name="Google Shape;394;p63"/>
          <p:cNvPicPr preferRelativeResize="0"/>
          <p:nvPr/>
        </p:nvPicPr>
        <p:blipFill rotWithShape="1">
          <a:blip r:embed="rId4">
            <a:alphaModFix/>
          </a:blip>
          <a:srcRect b="0" l="0" r="0" t="0"/>
          <a:stretch/>
        </p:blipFill>
        <p:spPr>
          <a:xfrm>
            <a:off x="387700" y="2769625"/>
            <a:ext cx="3056096" cy="1720875"/>
          </a:xfrm>
          <a:prstGeom prst="rect">
            <a:avLst/>
          </a:prstGeom>
          <a:noFill/>
          <a:ln>
            <a:noFill/>
          </a:ln>
        </p:spPr>
      </p:pic>
      <p:pic>
        <p:nvPicPr>
          <p:cNvPr id="395" name="Google Shape;395;p63"/>
          <p:cNvPicPr preferRelativeResize="0"/>
          <p:nvPr/>
        </p:nvPicPr>
        <p:blipFill rotWithShape="1">
          <a:blip r:embed="rId5">
            <a:alphaModFix/>
          </a:blip>
          <a:srcRect b="0" l="0" r="0" t="0"/>
          <a:stretch/>
        </p:blipFill>
        <p:spPr>
          <a:xfrm>
            <a:off x="3934221" y="2058225"/>
            <a:ext cx="5251029" cy="2711389"/>
          </a:xfrm>
          <a:prstGeom prst="rect">
            <a:avLst/>
          </a:prstGeom>
          <a:noFill/>
          <a:ln>
            <a:noFill/>
          </a:ln>
        </p:spPr>
      </p:pic>
      <p:pic>
        <p:nvPicPr>
          <p:cNvPr id="396" name="Google Shape;396;p63"/>
          <p:cNvPicPr preferRelativeResize="0"/>
          <p:nvPr/>
        </p:nvPicPr>
        <p:blipFill rotWithShape="1">
          <a:blip r:embed="rId6">
            <a:alphaModFix/>
          </a:blip>
          <a:srcRect b="0" l="0" r="0" t="0"/>
          <a:stretch/>
        </p:blipFill>
        <p:spPr>
          <a:xfrm>
            <a:off x="3892975" y="398125"/>
            <a:ext cx="4354800" cy="1333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64"/>
          <p:cNvPicPr preferRelativeResize="0"/>
          <p:nvPr/>
        </p:nvPicPr>
        <p:blipFill rotWithShape="1">
          <a:blip r:embed="rId3">
            <a:alphaModFix/>
          </a:blip>
          <a:srcRect b="0" l="0" r="0" t="0"/>
          <a:stretch/>
        </p:blipFill>
        <p:spPr>
          <a:xfrm>
            <a:off x="189323" y="1097150"/>
            <a:ext cx="4644351" cy="3963826"/>
          </a:xfrm>
          <a:prstGeom prst="rect">
            <a:avLst/>
          </a:prstGeom>
          <a:noFill/>
          <a:ln>
            <a:noFill/>
          </a:ln>
        </p:spPr>
      </p:pic>
      <p:pic>
        <p:nvPicPr>
          <p:cNvPr id="402" name="Google Shape;402;p64"/>
          <p:cNvPicPr preferRelativeResize="0"/>
          <p:nvPr/>
        </p:nvPicPr>
        <p:blipFill rotWithShape="1">
          <a:blip r:embed="rId4">
            <a:alphaModFix/>
          </a:blip>
          <a:srcRect b="0" l="0" r="0" t="0"/>
          <a:stretch/>
        </p:blipFill>
        <p:spPr>
          <a:xfrm>
            <a:off x="245950" y="187699"/>
            <a:ext cx="3184475" cy="772675"/>
          </a:xfrm>
          <a:prstGeom prst="rect">
            <a:avLst/>
          </a:prstGeom>
          <a:noFill/>
          <a:ln>
            <a:noFill/>
          </a:ln>
        </p:spPr>
      </p:pic>
      <p:pic>
        <p:nvPicPr>
          <p:cNvPr id="403" name="Google Shape;403;p64"/>
          <p:cNvPicPr preferRelativeResize="0"/>
          <p:nvPr/>
        </p:nvPicPr>
        <p:blipFill rotWithShape="1">
          <a:blip r:embed="rId5">
            <a:alphaModFix/>
          </a:blip>
          <a:srcRect b="0" l="0" r="0" t="0"/>
          <a:stretch/>
        </p:blipFill>
        <p:spPr>
          <a:xfrm>
            <a:off x="5077500" y="79478"/>
            <a:ext cx="1983975" cy="664625"/>
          </a:xfrm>
          <a:prstGeom prst="rect">
            <a:avLst/>
          </a:prstGeom>
          <a:noFill/>
          <a:ln>
            <a:noFill/>
          </a:ln>
        </p:spPr>
      </p:pic>
      <p:pic>
        <p:nvPicPr>
          <p:cNvPr id="404" name="Google Shape;404;p64"/>
          <p:cNvPicPr preferRelativeResize="0"/>
          <p:nvPr/>
        </p:nvPicPr>
        <p:blipFill rotWithShape="1">
          <a:blip r:embed="rId6">
            <a:alphaModFix/>
          </a:blip>
          <a:srcRect b="0" l="0" r="0" t="0"/>
          <a:stretch/>
        </p:blipFill>
        <p:spPr>
          <a:xfrm>
            <a:off x="5023198" y="1060662"/>
            <a:ext cx="3145436" cy="3847938"/>
          </a:xfrm>
          <a:prstGeom prst="rect">
            <a:avLst/>
          </a:prstGeom>
          <a:noFill/>
          <a:ln>
            <a:noFill/>
          </a:ln>
        </p:spPr>
      </p:pic>
      <p:sp>
        <p:nvSpPr>
          <p:cNvPr id="405" name="Google Shape;405;p64"/>
          <p:cNvSpPr txBox="1"/>
          <p:nvPr/>
        </p:nvSpPr>
        <p:spPr>
          <a:xfrm>
            <a:off x="5052775" y="744100"/>
            <a:ext cx="2351100" cy="35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http://bioschemas.org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65"/>
          <p:cNvPicPr preferRelativeResize="0"/>
          <p:nvPr/>
        </p:nvPicPr>
        <p:blipFill>
          <a:blip r:embed="rId3">
            <a:alphaModFix/>
          </a:blip>
          <a:stretch>
            <a:fillRect/>
          </a:stretch>
        </p:blipFill>
        <p:spPr>
          <a:xfrm>
            <a:off x="2053925" y="0"/>
            <a:ext cx="5036149"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66"/>
          <p:cNvPicPr preferRelativeResize="0"/>
          <p:nvPr/>
        </p:nvPicPr>
        <p:blipFill rotWithShape="1">
          <a:blip r:embed="rId3">
            <a:alphaModFix/>
          </a:blip>
          <a:srcRect b="0" l="0" r="0" t="0"/>
          <a:stretch/>
        </p:blipFill>
        <p:spPr>
          <a:xfrm>
            <a:off x="37750" y="578925"/>
            <a:ext cx="3979475" cy="2805325"/>
          </a:xfrm>
          <a:prstGeom prst="rect">
            <a:avLst/>
          </a:prstGeom>
          <a:noFill/>
          <a:ln>
            <a:noFill/>
          </a:ln>
        </p:spPr>
      </p:pic>
      <p:pic>
        <p:nvPicPr>
          <p:cNvPr id="416" name="Google Shape;416;p66"/>
          <p:cNvPicPr preferRelativeResize="0"/>
          <p:nvPr/>
        </p:nvPicPr>
        <p:blipFill rotWithShape="1">
          <a:blip r:embed="rId4">
            <a:alphaModFix/>
          </a:blip>
          <a:srcRect b="0" l="0" r="0" t="0"/>
          <a:stretch/>
        </p:blipFill>
        <p:spPr>
          <a:xfrm>
            <a:off x="2133372" y="77975"/>
            <a:ext cx="4410499" cy="713375"/>
          </a:xfrm>
          <a:prstGeom prst="rect">
            <a:avLst/>
          </a:prstGeom>
          <a:noFill/>
          <a:ln>
            <a:noFill/>
          </a:ln>
        </p:spPr>
      </p:pic>
      <p:pic>
        <p:nvPicPr>
          <p:cNvPr id="417" name="Google Shape;417;p66"/>
          <p:cNvPicPr preferRelativeResize="0"/>
          <p:nvPr/>
        </p:nvPicPr>
        <p:blipFill rotWithShape="1">
          <a:blip r:embed="rId5">
            <a:alphaModFix/>
          </a:blip>
          <a:srcRect b="0" l="0" r="0" t="0"/>
          <a:stretch/>
        </p:blipFill>
        <p:spPr>
          <a:xfrm>
            <a:off x="183425" y="3425574"/>
            <a:ext cx="6995424" cy="153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31"/>
          <p:cNvPicPr preferRelativeResize="0"/>
          <p:nvPr/>
        </p:nvPicPr>
        <p:blipFill rotWithShape="1">
          <a:blip r:embed="rId3">
            <a:alphaModFix/>
          </a:blip>
          <a:srcRect b="0" l="0" r="0" t="0"/>
          <a:stretch/>
        </p:blipFill>
        <p:spPr>
          <a:xfrm>
            <a:off x="1306623" y="238475"/>
            <a:ext cx="5759024" cy="4283099"/>
          </a:xfrm>
          <a:prstGeom prst="rect">
            <a:avLst/>
          </a:prstGeom>
          <a:noFill/>
          <a:ln>
            <a:noFill/>
          </a:ln>
        </p:spPr>
      </p:pic>
      <p:sp>
        <p:nvSpPr>
          <p:cNvPr id="137" name="Google Shape;137;p31"/>
          <p:cNvSpPr txBox="1"/>
          <p:nvPr/>
        </p:nvSpPr>
        <p:spPr>
          <a:xfrm>
            <a:off x="2049850" y="4558250"/>
            <a:ext cx="4769100" cy="55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sng" cap="none" strike="noStrike">
                <a:solidFill>
                  <a:schemeClr val="hlink"/>
                </a:solidFill>
                <a:latin typeface="Verdana"/>
                <a:ea typeface="Verdana"/>
                <a:cs typeface="Verdana"/>
                <a:sym typeface="Verdana"/>
                <a:hlinkClick r:id="rId4"/>
              </a:rPr>
              <a:t>https://youtu.be/N2zK3sAtr-4</a:t>
            </a:r>
            <a:endParaRPr b="0" i="0" sz="1800" u="sng" cap="none" strike="noStrike">
              <a:solidFill>
                <a:schemeClr val="hlink"/>
              </a:solidFill>
              <a:latin typeface="Verdana"/>
              <a:ea typeface="Verdana"/>
              <a:cs typeface="Verdana"/>
              <a:sym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23" name="Google Shape;423;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24" name="Google Shape;424;p67"/>
          <p:cNvPicPr preferRelativeResize="0"/>
          <p:nvPr/>
        </p:nvPicPr>
        <p:blipFill rotWithShape="1">
          <a:blip r:embed="rId3">
            <a:alphaModFix/>
          </a:blip>
          <a:srcRect b="0" l="0" r="0" t="0"/>
          <a:stretch/>
        </p:blipFill>
        <p:spPr>
          <a:xfrm>
            <a:off x="0" y="296901"/>
            <a:ext cx="9144000" cy="45496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8"/>
          <p:cNvSpPr txBox="1"/>
          <p:nvPr>
            <p:ph idx="1" type="body"/>
          </p:nvPr>
        </p:nvSpPr>
        <p:spPr>
          <a:xfrm>
            <a:off x="4263700" y="253800"/>
            <a:ext cx="4568700" cy="22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FAIRsharing is a repository of standards and databases. It exposes resource metadata using schema.org </a:t>
            </a:r>
            <a:endParaRPr/>
          </a:p>
        </p:txBody>
      </p:sp>
      <p:pic>
        <p:nvPicPr>
          <p:cNvPr id="430" name="Google Shape;430;p68"/>
          <p:cNvPicPr preferRelativeResize="0"/>
          <p:nvPr/>
        </p:nvPicPr>
        <p:blipFill rotWithShape="1">
          <a:blip r:embed="rId3">
            <a:alphaModFix/>
          </a:blip>
          <a:srcRect b="0" l="0" r="0" t="0"/>
          <a:stretch/>
        </p:blipFill>
        <p:spPr>
          <a:xfrm>
            <a:off x="152400" y="101775"/>
            <a:ext cx="3857651" cy="2411025"/>
          </a:xfrm>
          <a:prstGeom prst="rect">
            <a:avLst/>
          </a:prstGeom>
          <a:noFill/>
          <a:ln>
            <a:noFill/>
          </a:ln>
        </p:spPr>
      </p:pic>
      <p:pic>
        <p:nvPicPr>
          <p:cNvPr id="431" name="Google Shape;431;p68"/>
          <p:cNvPicPr preferRelativeResize="0"/>
          <p:nvPr/>
        </p:nvPicPr>
        <p:blipFill rotWithShape="1">
          <a:blip r:embed="rId4">
            <a:alphaModFix/>
          </a:blip>
          <a:srcRect b="0" l="0" r="0" t="0"/>
          <a:stretch/>
        </p:blipFill>
        <p:spPr>
          <a:xfrm>
            <a:off x="152400" y="2766425"/>
            <a:ext cx="6440408" cy="2224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B5394"/>
                </a:solidFill>
              </a:rPr>
              <a:t>Publishing RDF - Linked Data Principles</a:t>
            </a:r>
            <a:endParaRPr>
              <a:solidFill>
                <a:srgbClr val="0B5394"/>
              </a:solidFill>
            </a:endParaRPr>
          </a:p>
        </p:txBody>
      </p:sp>
      <p:sp>
        <p:nvSpPr>
          <p:cNvPr id="437" name="Google Shape;437;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1200"/>
              </a:spcBef>
              <a:spcAft>
                <a:spcPts val="0"/>
              </a:spcAft>
              <a:buClr>
                <a:schemeClr val="dk1"/>
              </a:buClr>
              <a:buSzPts val="2000"/>
              <a:buAutoNum type="arabicPeriod"/>
            </a:pPr>
            <a:r>
              <a:rPr lang="en" sz="2000">
                <a:solidFill>
                  <a:schemeClr val="dk1"/>
                </a:solidFill>
              </a:rPr>
              <a:t>Use </a:t>
            </a:r>
            <a:r>
              <a:rPr b="1" lang="en" sz="2000">
                <a:solidFill>
                  <a:schemeClr val="dk1"/>
                </a:solidFill>
              </a:rPr>
              <a:t>Uniform Resource Identifiers (URIs/URLs)</a:t>
            </a:r>
            <a:r>
              <a:rPr lang="en" sz="2000">
                <a:solidFill>
                  <a:schemeClr val="dk1"/>
                </a:solidFill>
              </a:rPr>
              <a:t> as identifiers for things</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Use </a:t>
            </a:r>
            <a:r>
              <a:rPr b="1" lang="en" sz="2000">
                <a:solidFill>
                  <a:schemeClr val="dk1"/>
                </a:solidFill>
              </a:rPr>
              <a:t>HTTP URIs</a:t>
            </a:r>
            <a:r>
              <a:rPr lang="en" sz="2000">
                <a:solidFill>
                  <a:schemeClr val="dk1"/>
                </a:solidFill>
              </a:rPr>
              <a:t>, so that people can look up those entities</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When someone looks up a URI, provide </a:t>
            </a:r>
            <a:r>
              <a:rPr b="1" lang="en" sz="2000">
                <a:solidFill>
                  <a:schemeClr val="dk1"/>
                </a:solidFill>
              </a:rPr>
              <a:t>useful information</a:t>
            </a:r>
            <a:r>
              <a:rPr lang="en" sz="2000">
                <a:solidFill>
                  <a:schemeClr val="dk1"/>
                </a:solidFill>
              </a:rPr>
              <a:t>, using Semantic Web standards</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en" sz="2000">
                <a:solidFill>
                  <a:schemeClr val="dk1"/>
                </a:solidFill>
              </a:rPr>
              <a:t>Include </a:t>
            </a:r>
            <a:r>
              <a:rPr b="1" lang="en" sz="2000">
                <a:solidFill>
                  <a:schemeClr val="dk1"/>
                </a:solidFill>
              </a:rPr>
              <a:t>links</a:t>
            </a:r>
            <a:r>
              <a:rPr lang="en" sz="2000">
                <a:solidFill>
                  <a:schemeClr val="dk1"/>
                </a:solidFill>
              </a:rPr>
              <a:t> to other URIs, so that they can discover more things</a:t>
            </a:r>
            <a:endParaRPr sz="2000"/>
          </a:p>
        </p:txBody>
      </p:sp>
      <p:sp>
        <p:nvSpPr>
          <p:cNvPr id="438" name="Google Shape;438;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FAIR Knowledge Graphs</a:t>
            </a:r>
            <a:endParaRPr>
              <a:solidFill>
                <a:srgbClr val="1C4587"/>
              </a:solidFill>
            </a:endParaRPr>
          </a:p>
        </p:txBody>
      </p:sp>
      <p:sp>
        <p:nvSpPr>
          <p:cNvPr id="444" name="Google Shape;444;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000000"/>
              </a:buClr>
              <a:buSzPts val="1900"/>
              <a:buAutoNum type="arabicPeriod"/>
            </a:pPr>
            <a:r>
              <a:rPr b="1" lang="en" sz="1900">
                <a:solidFill>
                  <a:srgbClr val="000000"/>
                </a:solidFill>
              </a:rPr>
              <a:t>Build your knowledge graph using existing standards</a:t>
            </a:r>
            <a:endParaRPr b="1" sz="1900">
              <a:solidFill>
                <a:srgbClr val="000000"/>
              </a:solidFill>
            </a:endParaRPr>
          </a:p>
          <a:p>
            <a:pPr indent="-323850" lvl="1" marL="914400" rtl="0" algn="l">
              <a:lnSpc>
                <a:spcPct val="115000"/>
              </a:lnSpc>
              <a:spcBef>
                <a:spcPts val="0"/>
              </a:spcBef>
              <a:spcAft>
                <a:spcPts val="0"/>
              </a:spcAft>
              <a:buClr>
                <a:srgbClr val="000000"/>
              </a:buClr>
              <a:buSzPts val="1500"/>
              <a:buAutoNum type="alphaLcPeriod"/>
            </a:pPr>
            <a:r>
              <a:rPr lang="en" sz="1500">
                <a:solidFill>
                  <a:srgbClr val="000000"/>
                </a:solidFill>
              </a:rPr>
              <a:t>Assign a </a:t>
            </a:r>
            <a:r>
              <a:rPr b="1" lang="en" sz="1500">
                <a:solidFill>
                  <a:srgbClr val="000000"/>
                </a:solidFill>
              </a:rPr>
              <a:t>unique identifier (URI)</a:t>
            </a:r>
            <a:r>
              <a:rPr lang="en" sz="1500">
                <a:solidFill>
                  <a:srgbClr val="000000"/>
                </a:solidFill>
              </a:rPr>
              <a:t> to every entity (kg, types, relations, instances)</a:t>
            </a:r>
            <a:endParaRPr sz="1500">
              <a:solidFill>
                <a:srgbClr val="000000"/>
              </a:solidFill>
            </a:endParaRPr>
          </a:p>
          <a:p>
            <a:pPr indent="-323850" lvl="1" marL="914400" rtl="0" algn="l">
              <a:lnSpc>
                <a:spcPct val="115000"/>
              </a:lnSpc>
              <a:spcBef>
                <a:spcPts val="0"/>
              </a:spcBef>
              <a:spcAft>
                <a:spcPts val="0"/>
              </a:spcAft>
              <a:buClr>
                <a:srgbClr val="000000"/>
              </a:buClr>
              <a:buSzPts val="1500"/>
              <a:buAutoNum type="alphaLcPeriod"/>
            </a:pPr>
            <a:r>
              <a:rPr lang="en" sz="1500">
                <a:solidFill>
                  <a:srgbClr val="000000"/>
                </a:solidFill>
              </a:rPr>
              <a:t>Format the data using a </a:t>
            </a:r>
            <a:r>
              <a:rPr b="1" lang="en" sz="1500">
                <a:solidFill>
                  <a:srgbClr val="000000"/>
                </a:solidFill>
              </a:rPr>
              <a:t>data standard</a:t>
            </a:r>
            <a:r>
              <a:rPr lang="en" sz="1500">
                <a:solidFill>
                  <a:srgbClr val="000000"/>
                </a:solidFill>
              </a:rPr>
              <a:t> (e.g. RDF, nanopublications)</a:t>
            </a:r>
            <a:endParaRPr sz="1500">
              <a:solidFill>
                <a:srgbClr val="000000"/>
              </a:solidFill>
            </a:endParaRPr>
          </a:p>
          <a:p>
            <a:pPr indent="-323850" lvl="1" marL="914400" rtl="0" algn="l">
              <a:lnSpc>
                <a:spcPct val="115000"/>
              </a:lnSpc>
              <a:spcBef>
                <a:spcPts val="0"/>
              </a:spcBef>
              <a:spcAft>
                <a:spcPts val="0"/>
              </a:spcAft>
              <a:buClr>
                <a:srgbClr val="000000"/>
              </a:buClr>
              <a:buSzPts val="1500"/>
              <a:buAutoNum type="alphaLcPeriod"/>
            </a:pPr>
            <a:r>
              <a:rPr lang="en" sz="1500">
                <a:solidFill>
                  <a:srgbClr val="000000"/>
                </a:solidFill>
              </a:rPr>
              <a:t>Capture the </a:t>
            </a:r>
            <a:r>
              <a:rPr b="1" lang="en" sz="1500">
                <a:solidFill>
                  <a:srgbClr val="000000"/>
                </a:solidFill>
              </a:rPr>
              <a:t>provenance </a:t>
            </a:r>
            <a:r>
              <a:rPr lang="en" sz="1500">
                <a:solidFill>
                  <a:srgbClr val="000000"/>
                </a:solidFill>
              </a:rPr>
              <a:t>and </a:t>
            </a:r>
            <a:r>
              <a:rPr b="1" lang="en" sz="1500">
                <a:solidFill>
                  <a:srgbClr val="000000"/>
                </a:solidFill>
              </a:rPr>
              <a:t>context </a:t>
            </a:r>
            <a:r>
              <a:rPr lang="en" sz="1500">
                <a:solidFill>
                  <a:srgbClr val="000000"/>
                </a:solidFill>
              </a:rPr>
              <a:t>of each assertion, and of the graph itself</a:t>
            </a:r>
            <a:endParaRPr sz="1500">
              <a:solidFill>
                <a:srgbClr val="000000"/>
              </a:solidFill>
            </a:endParaRPr>
          </a:p>
          <a:p>
            <a:pPr indent="-323850" lvl="1" marL="914400" rtl="0" algn="l">
              <a:lnSpc>
                <a:spcPct val="115000"/>
              </a:lnSpc>
              <a:spcBef>
                <a:spcPts val="0"/>
              </a:spcBef>
              <a:spcAft>
                <a:spcPts val="0"/>
              </a:spcAft>
              <a:buClr>
                <a:srgbClr val="000000"/>
              </a:buClr>
              <a:buSzPts val="1500"/>
              <a:buAutoNum type="alphaLcPeriod"/>
            </a:pPr>
            <a:r>
              <a:rPr lang="en" sz="1500">
                <a:solidFill>
                  <a:srgbClr val="000000"/>
                </a:solidFill>
              </a:rPr>
              <a:t>Where possible, make </a:t>
            </a:r>
            <a:r>
              <a:rPr b="1" lang="en" sz="1500">
                <a:solidFill>
                  <a:srgbClr val="000000"/>
                </a:solidFill>
              </a:rPr>
              <a:t>links </a:t>
            </a:r>
            <a:r>
              <a:rPr lang="en" sz="1500">
                <a:solidFill>
                  <a:srgbClr val="000000"/>
                </a:solidFill>
              </a:rPr>
              <a:t>to other published resources</a:t>
            </a:r>
            <a:endParaRPr sz="1500">
              <a:solidFill>
                <a:srgbClr val="000000"/>
              </a:solidFill>
            </a:endParaRPr>
          </a:p>
          <a:p>
            <a:pPr indent="-349250" lvl="0" marL="457200" rtl="0" algn="l">
              <a:lnSpc>
                <a:spcPct val="115000"/>
              </a:lnSpc>
              <a:spcBef>
                <a:spcPts val="0"/>
              </a:spcBef>
              <a:spcAft>
                <a:spcPts val="0"/>
              </a:spcAft>
              <a:buClr>
                <a:srgbClr val="000000"/>
              </a:buClr>
              <a:buSzPts val="1900"/>
              <a:buAutoNum type="arabicPeriod"/>
            </a:pPr>
            <a:r>
              <a:rPr b="1" lang="en" sz="1900">
                <a:solidFill>
                  <a:srgbClr val="000000"/>
                </a:solidFill>
              </a:rPr>
              <a:t>Create high quality metadata to document your KG</a:t>
            </a:r>
            <a:endParaRPr b="1" sz="1900">
              <a:solidFill>
                <a:srgbClr val="000000"/>
              </a:solidFill>
            </a:endParaRPr>
          </a:p>
          <a:p>
            <a:pPr indent="-323850" lvl="1" marL="914400" rtl="0" algn="l">
              <a:lnSpc>
                <a:spcPct val="115000"/>
              </a:lnSpc>
              <a:spcBef>
                <a:spcPts val="0"/>
              </a:spcBef>
              <a:spcAft>
                <a:spcPts val="0"/>
              </a:spcAft>
              <a:buClr>
                <a:srgbClr val="000000"/>
              </a:buClr>
              <a:buSzPts val="1500"/>
              <a:buAutoNum type="alphaLcPeriod"/>
            </a:pPr>
            <a:r>
              <a:rPr b="1" lang="en" sz="1500">
                <a:solidFill>
                  <a:srgbClr val="000000"/>
                </a:solidFill>
              </a:rPr>
              <a:t>use </a:t>
            </a:r>
            <a:r>
              <a:rPr lang="en" sz="1500">
                <a:solidFill>
                  <a:srgbClr val="000000"/>
                </a:solidFill>
              </a:rPr>
              <a:t>metadata schemas</a:t>
            </a:r>
            <a:r>
              <a:rPr b="1" lang="en" sz="1500">
                <a:solidFill>
                  <a:srgbClr val="000000"/>
                </a:solidFill>
              </a:rPr>
              <a:t> </a:t>
            </a:r>
            <a:r>
              <a:rPr lang="en" sz="1500">
                <a:solidFill>
                  <a:srgbClr val="000000"/>
                </a:solidFill>
              </a:rPr>
              <a:t>(schema.org, HCLS)</a:t>
            </a:r>
            <a:endParaRPr sz="1500">
              <a:solidFill>
                <a:srgbClr val="000000"/>
              </a:solidFill>
            </a:endParaRPr>
          </a:p>
          <a:p>
            <a:pPr indent="-323850" lvl="1" marL="914400" rtl="0" algn="l">
              <a:lnSpc>
                <a:spcPct val="115000"/>
              </a:lnSpc>
              <a:spcBef>
                <a:spcPts val="0"/>
              </a:spcBef>
              <a:spcAft>
                <a:spcPts val="0"/>
              </a:spcAft>
              <a:buClr>
                <a:srgbClr val="000000"/>
              </a:buClr>
              <a:buSzPts val="1500"/>
              <a:buAutoNum type="alphaLcPeriod"/>
            </a:pPr>
            <a:r>
              <a:rPr b="1" lang="en" sz="1500">
                <a:solidFill>
                  <a:srgbClr val="000000"/>
                </a:solidFill>
              </a:rPr>
              <a:t>add KG specific metadata</a:t>
            </a:r>
            <a:r>
              <a:rPr lang="en" sz="1500">
                <a:solidFill>
                  <a:srgbClr val="000000"/>
                </a:solidFill>
              </a:rPr>
              <a:t> (eg. number of triples, vocabs used, etc)</a:t>
            </a:r>
            <a:endParaRPr sz="1500">
              <a:solidFill>
                <a:srgbClr val="000000"/>
              </a:solidFill>
            </a:endParaRPr>
          </a:p>
          <a:p>
            <a:pPr indent="-323850" lvl="1" marL="914400" rtl="0" algn="l">
              <a:lnSpc>
                <a:spcPct val="115000"/>
              </a:lnSpc>
              <a:spcBef>
                <a:spcPts val="0"/>
              </a:spcBef>
              <a:spcAft>
                <a:spcPts val="0"/>
              </a:spcAft>
              <a:buClr>
                <a:srgbClr val="000000"/>
              </a:buClr>
              <a:buSzPts val="1500"/>
              <a:buAutoNum type="alphaLcPeriod"/>
            </a:pPr>
            <a:r>
              <a:rPr b="1" lang="en" sz="1500">
                <a:solidFill>
                  <a:srgbClr val="000000"/>
                </a:solidFill>
              </a:rPr>
              <a:t>validate </a:t>
            </a:r>
            <a:r>
              <a:rPr lang="en" sz="1500">
                <a:solidFill>
                  <a:srgbClr val="000000"/>
                </a:solidFill>
              </a:rPr>
              <a:t>the metadata against the schema</a:t>
            </a:r>
            <a:endParaRPr sz="1500">
              <a:solidFill>
                <a:srgbClr val="000000"/>
              </a:solidFill>
            </a:endParaRPr>
          </a:p>
          <a:p>
            <a:pPr indent="-349250" lvl="0" marL="457200" rtl="0" algn="l">
              <a:lnSpc>
                <a:spcPct val="115000"/>
              </a:lnSpc>
              <a:spcBef>
                <a:spcPts val="0"/>
              </a:spcBef>
              <a:spcAft>
                <a:spcPts val="0"/>
              </a:spcAft>
              <a:buClr>
                <a:srgbClr val="000000"/>
              </a:buClr>
              <a:buSzPts val="1900"/>
              <a:buAutoNum type="arabicPeriod"/>
            </a:pPr>
            <a:r>
              <a:rPr b="1" lang="en" sz="1900">
                <a:solidFill>
                  <a:srgbClr val="000000"/>
                </a:solidFill>
              </a:rPr>
              <a:t>Make your KG available to others</a:t>
            </a:r>
            <a:endParaRPr b="1" sz="1900">
              <a:solidFill>
                <a:srgbClr val="000000"/>
              </a:solidFill>
            </a:endParaRPr>
          </a:p>
          <a:p>
            <a:pPr indent="-323850" lvl="1" marL="914400" rtl="0" algn="l">
              <a:lnSpc>
                <a:spcPct val="115000"/>
              </a:lnSpc>
              <a:spcBef>
                <a:spcPts val="0"/>
              </a:spcBef>
              <a:spcAft>
                <a:spcPts val="0"/>
              </a:spcAft>
              <a:buClr>
                <a:srgbClr val="000000"/>
              </a:buClr>
              <a:buSzPts val="1500"/>
              <a:buAutoNum type="alphaLcPeriod"/>
            </a:pPr>
            <a:r>
              <a:rPr b="1" lang="en" sz="1500">
                <a:solidFill>
                  <a:srgbClr val="000000"/>
                </a:solidFill>
              </a:rPr>
              <a:t>Version </a:t>
            </a:r>
            <a:r>
              <a:rPr lang="en" sz="1500">
                <a:solidFill>
                  <a:srgbClr val="000000"/>
                </a:solidFill>
              </a:rPr>
              <a:t>your KG, and </a:t>
            </a:r>
            <a:r>
              <a:rPr b="1" lang="en" sz="1500">
                <a:solidFill>
                  <a:srgbClr val="000000"/>
                </a:solidFill>
              </a:rPr>
              <a:t>publish the data and metadata</a:t>
            </a:r>
            <a:r>
              <a:rPr lang="en" sz="1500">
                <a:solidFill>
                  <a:srgbClr val="000000"/>
                </a:solidFill>
              </a:rPr>
              <a:t> to an archive</a:t>
            </a:r>
            <a:endParaRPr sz="1500">
              <a:solidFill>
                <a:srgbClr val="000000"/>
              </a:solidFill>
            </a:endParaRPr>
          </a:p>
          <a:p>
            <a:pPr indent="-323850" lvl="1" marL="914400" rtl="0" algn="l">
              <a:lnSpc>
                <a:spcPct val="115000"/>
              </a:lnSpc>
              <a:spcBef>
                <a:spcPts val="0"/>
              </a:spcBef>
              <a:spcAft>
                <a:spcPts val="0"/>
              </a:spcAft>
              <a:buClr>
                <a:srgbClr val="000000"/>
              </a:buClr>
              <a:buSzPts val="1500"/>
              <a:buAutoNum type="alphaLcPeriod"/>
            </a:pPr>
            <a:r>
              <a:rPr lang="en" sz="1500">
                <a:solidFill>
                  <a:srgbClr val="000000"/>
                </a:solidFill>
              </a:rPr>
              <a:t>Create programmatic access points via APIs</a:t>
            </a:r>
            <a:endParaRPr sz="15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35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 to FAIR Repositories</a:t>
            </a:r>
            <a:endParaRPr/>
          </a:p>
        </p:txBody>
      </p:sp>
      <p:sp>
        <p:nvSpPr>
          <p:cNvPr id="450" name="Google Shape;450;p71"/>
          <p:cNvSpPr txBox="1"/>
          <p:nvPr>
            <p:ph idx="1" type="body"/>
          </p:nvPr>
        </p:nvSpPr>
        <p:spPr>
          <a:xfrm>
            <a:off x="311700" y="1654375"/>
            <a:ext cx="3571500" cy="29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Hugging Face publishes structured metadata and has APIs to access the content. Also can support large files through git LFS.</a:t>
            </a:r>
            <a:endParaRPr/>
          </a:p>
          <a:p>
            <a:pPr indent="0" lvl="0" marL="0" rtl="0" algn="l">
              <a:spcBef>
                <a:spcPts val="0"/>
              </a:spcBef>
              <a:spcAft>
                <a:spcPts val="0"/>
              </a:spcAft>
              <a:buNone/>
            </a:pPr>
            <a:r>
              <a:t/>
            </a:r>
            <a:endParaRPr/>
          </a:p>
        </p:txBody>
      </p:sp>
      <p:pic>
        <p:nvPicPr>
          <p:cNvPr id="451" name="Google Shape;451;p71"/>
          <p:cNvPicPr preferRelativeResize="0"/>
          <p:nvPr/>
        </p:nvPicPr>
        <p:blipFill>
          <a:blip r:embed="rId3">
            <a:alphaModFix/>
          </a:blip>
          <a:stretch>
            <a:fillRect/>
          </a:stretch>
        </p:blipFill>
        <p:spPr>
          <a:xfrm>
            <a:off x="3984784" y="27700"/>
            <a:ext cx="4967733"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2"/>
          <p:cNvSpPr txBox="1"/>
          <p:nvPr>
            <p:ph type="title"/>
          </p:nvPr>
        </p:nvSpPr>
        <p:spPr>
          <a:xfrm>
            <a:off x="375350" y="350194"/>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00000"/>
              </a:lnSpc>
              <a:spcBef>
                <a:spcPts val="0"/>
              </a:spcBef>
              <a:spcAft>
                <a:spcPts val="0"/>
              </a:spcAft>
              <a:buClr>
                <a:schemeClr val="dk2"/>
              </a:buClr>
              <a:buSzPct val="50000"/>
              <a:buNone/>
            </a:pPr>
            <a:r>
              <a:rPr lang="en"/>
              <a:t>Quality of FAIR Implementation </a:t>
            </a:r>
            <a:endParaRPr/>
          </a:p>
        </p:txBody>
      </p:sp>
      <p:sp>
        <p:nvSpPr>
          <p:cNvPr id="457" name="Google Shape;457;p72"/>
          <p:cNvSpPr txBox="1"/>
          <p:nvPr>
            <p:ph idx="1" type="body"/>
          </p:nvPr>
        </p:nvSpPr>
        <p:spPr>
          <a:xfrm>
            <a:off x="261711" y="959781"/>
            <a:ext cx="3565200" cy="3394500"/>
          </a:xfrm>
          <a:prstGeom prst="rect">
            <a:avLst/>
          </a:prstGeom>
          <a:noFill/>
          <a:ln>
            <a:noFill/>
          </a:ln>
        </p:spPr>
        <p:txBody>
          <a:bodyPr anchorCtr="0" anchor="t" bIns="34275" lIns="68575" spcFirstLastPara="1" rIns="68575" wrap="square" tIns="34275">
            <a:noAutofit/>
          </a:bodyPr>
          <a:lstStyle/>
          <a:p>
            <a:pPr indent="-241300" lvl="0" marL="342900" rtl="0" algn="l">
              <a:lnSpc>
                <a:spcPct val="100000"/>
              </a:lnSpc>
              <a:spcBef>
                <a:spcPts val="300"/>
              </a:spcBef>
              <a:spcAft>
                <a:spcPts val="0"/>
              </a:spcAft>
              <a:buClr>
                <a:schemeClr val="dk1"/>
              </a:buClr>
              <a:buSzPts val="1200"/>
              <a:buChar char="•"/>
            </a:pPr>
            <a:r>
              <a:rPr b="1" lang="en" sz="1600"/>
              <a:t>FAIR Enough</a:t>
            </a:r>
            <a:r>
              <a:rPr lang="en" sz="1600"/>
              <a:t> is a system to perform automated assessment of the technical quality of the FAIRness implementation. </a:t>
            </a:r>
            <a:endParaRPr sz="1600"/>
          </a:p>
          <a:p>
            <a:pPr indent="-241300" lvl="0" marL="342900" rtl="0" algn="l">
              <a:lnSpc>
                <a:spcPct val="100000"/>
              </a:lnSpc>
              <a:spcBef>
                <a:spcPts val="300"/>
              </a:spcBef>
              <a:spcAft>
                <a:spcPts val="0"/>
              </a:spcAft>
              <a:buClr>
                <a:schemeClr val="dk1"/>
              </a:buClr>
              <a:buSzPts val="1200"/>
              <a:buChar char="•"/>
            </a:pPr>
            <a:r>
              <a:rPr lang="en" sz="1600"/>
              <a:t>FAST and can be used with different metric collections</a:t>
            </a:r>
            <a:endParaRPr sz="1600"/>
          </a:p>
          <a:p>
            <a:pPr indent="-241300" lvl="0" marL="342900" rtl="0" algn="l">
              <a:lnSpc>
                <a:spcPct val="100000"/>
              </a:lnSpc>
              <a:spcBef>
                <a:spcPts val="300"/>
              </a:spcBef>
              <a:spcAft>
                <a:spcPts val="0"/>
              </a:spcAft>
              <a:buClr>
                <a:schemeClr val="dk1"/>
              </a:buClr>
              <a:buSzPts val="1200"/>
              <a:buChar char="•"/>
            </a:pPr>
            <a:r>
              <a:rPr lang="en" sz="1600"/>
              <a:t>Keeps track of past assessments to monitor status</a:t>
            </a:r>
            <a:endParaRPr sz="1600"/>
          </a:p>
          <a:p>
            <a:pPr indent="-241300" lvl="0" marL="342900" rtl="0" algn="l">
              <a:lnSpc>
                <a:spcPct val="100000"/>
              </a:lnSpc>
              <a:spcBef>
                <a:spcPts val="300"/>
              </a:spcBef>
              <a:spcAft>
                <a:spcPts val="0"/>
              </a:spcAft>
              <a:buClr>
                <a:schemeClr val="dk1"/>
              </a:buClr>
              <a:buSzPts val="1200"/>
              <a:buChar char="•"/>
            </a:pPr>
            <a:r>
              <a:rPr lang="en" sz="1600"/>
              <a:t>Extensible via service based framework (can use FAIR Evaluator harvester and metrics)</a:t>
            </a:r>
            <a:endParaRPr sz="1600"/>
          </a:p>
          <a:p>
            <a:pPr indent="-241300" lvl="0" marL="342900" rtl="0" algn="l">
              <a:lnSpc>
                <a:spcPct val="100000"/>
              </a:lnSpc>
              <a:spcBef>
                <a:spcPts val="300"/>
              </a:spcBef>
              <a:spcAft>
                <a:spcPts val="0"/>
              </a:spcAft>
              <a:buClr>
                <a:schemeClr val="dk1"/>
              </a:buClr>
              <a:buSzPts val="1200"/>
              <a:buChar char="•"/>
            </a:pPr>
            <a:r>
              <a:rPr lang="en" sz="1600"/>
              <a:t>Open source and Docker deployable</a:t>
            </a:r>
            <a:endParaRPr sz="1600"/>
          </a:p>
        </p:txBody>
      </p:sp>
      <p:sp>
        <p:nvSpPr>
          <p:cNvPr id="458" name="Google Shape;458;p72"/>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59" name="Google Shape;459;p72"/>
          <p:cNvPicPr preferRelativeResize="0"/>
          <p:nvPr/>
        </p:nvPicPr>
        <p:blipFill rotWithShape="1">
          <a:blip r:embed="rId3">
            <a:alphaModFix/>
          </a:blip>
          <a:srcRect b="0" l="0" r="0" t="0"/>
          <a:stretch/>
        </p:blipFill>
        <p:spPr>
          <a:xfrm>
            <a:off x="4009300" y="1068475"/>
            <a:ext cx="4962801" cy="2322874"/>
          </a:xfrm>
          <a:prstGeom prst="rect">
            <a:avLst/>
          </a:prstGeom>
          <a:noFill/>
          <a:ln>
            <a:noFill/>
          </a:ln>
        </p:spPr>
      </p:pic>
      <p:pic>
        <p:nvPicPr>
          <p:cNvPr id="460" name="Google Shape;460;p72"/>
          <p:cNvPicPr preferRelativeResize="0"/>
          <p:nvPr/>
        </p:nvPicPr>
        <p:blipFill rotWithShape="1">
          <a:blip r:embed="rId4">
            <a:alphaModFix/>
          </a:blip>
          <a:srcRect b="0" l="0" r="0" t="0"/>
          <a:stretch/>
        </p:blipFill>
        <p:spPr>
          <a:xfrm>
            <a:off x="4392200" y="1072274"/>
            <a:ext cx="4962801" cy="2132687"/>
          </a:xfrm>
          <a:prstGeom prst="rect">
            <a:avLst/>
          </a:prstGeom>
          <a:noFill/>
          <a:ln>
            <a:noFill/>
          </a:ln>
        </p:spPr>
      </p:pic>
      <p:pic>
        <p:nvPicPr>
          <p:cNvPr id="461" name="Google Shape;461;p72"/>
          <p:cNvPicPr preferRelativeResize="0"/>
          <p:nvPr/>
        </p:nvPicPr>
        <p:blipFill rotWithShape="1">
          <a:blip r:embed="rId5">
            <a:alphaModFix/>
          </a:blip>
          <a:srcRect b="0" l="0" r="0" t="0"/>
          <a:stretch/>
        </p:blipFill>
        <p:spPr>
          <a:xfrm>
            <a:off x="4717773" y="1220774"/>
            <a:ext cx="4637225" cy="1949525"/>
          </a:xfrm>
          <a:prstGeom prst="rect">
            <a:avLst/>
          </a:prstGeom>
          <a:noFill/>
          <a:ln>
            <a:noFill/>
          </a:ln>
        </p:spPr>
      </p:pic>
      <p:sp>
        <p:nvSpPr>
          <p:cNvPr id="462" name="Google Shape;462;p72"/>
          <p:cNvSpPr/>
          <p:nvPr/>
        </p:nvSpPr>
        <p:spPr>
          <a:xfrm>
            <a:off x="3896426" y="4215750"/>
            <a:ext cx="36210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000000"/>
                </a:solidFill>
                <a:latin typeface="Arial"/>
                <a:ea typeface="Arial"/>
                <a:cs typeface="Arial"/>
                <a:sym typeface="Arial"/>
                <a:hlinkClick r:id="rId6">
                  <a:extLst>
                    <a:ext uri="{A12FA001-AC4F-418D-AE19-62706E023703}">
                      <ahyp:hlinkClr val="tx"/>
                    </a:ext>
                  </a:extLst>
                </a:hlinkClick>
              </a:rPr>
              <a:t>https://fair-enough.semanticscience.org</a:t>
            </a:r>
            <a:endParaRPr b="0" i="0" sz="1400" u="none" cap="none" strike="noStrike">
              <a:solidFill>
                <a:srgbClr val="000000"/>
              </a:solidFill>
              <a:latin typeface="Arial"/>
              <a:ea typeface="Arial"/>
              <a:cs typeface="Arial"/>
              <a:sym typeface="Arial"/>
            </a:endParaRPr>
          </a:p>
        </p:txBody>
      </p:sp>
      <p:pic>
        <p:nvPicPr>
          <p:cNvPr id="463" name="Google Shape;463;p72"/>
          <p:cNvPicPr preferRelativeResize="0"/>
          <p:nvPr/>
        </p:nvPicPr>
        <p:blipFill rotWithShape="1">
          <a:blip r:embed="rId7">
            <a:alphaModFix/>
          </a:blip>
          <a:srcRect b="0" l="0" r="0" t="0"/>
          <a:stretch/>
        </p:blipFill>
        <p:spPr>
          <a:xfrm>
            <a:off x="7695077" y="3892664"/>
            <a:ext cx="991723" cy="9231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73"/>
          <p:cNvPicPr preferRelativeResize="0"/>
          <p:nvPr/>
        </p:nvPicPr>
        <p:blipFill>
          <a:blip r:embed="rId3">
            <a:alphaModFix/>
          </a:blip>
          <a:stretch>
            <a:fillRect/>
          </a:stretch>
        </p:blipFill>
        <p:spPr>
          <a:xfrm>
            <a:off x="837775" y="284000"/>
            <a:ext cx="7583649" cy="2328600"/>
          </a:xfrm>
          <a:prstGeom prst="rect">
            <a:avLst/>
          </a:prstGeom>
          <a:noFill/>
          <a:ln>
            <a:noFill/>
          </a:ln>
        </p:spPr>
      </p:pic>
      <p:pic>
        <p:nvPicPr>
          <p:cNvPr id="471" name="Google Shape;471;p73"/>
          <p:cNvPicPr preferRelativeResize="0"/>
          <p:nvPr/>
        </p:nvPicPr>
        <p:blipFill>
          <a:blip r:embed="rId4">
            <a:alphaModFix/>
          </a:blip>
          <a:stretch>
            <a:fillRect/>
          </a:stretch>
        </p:blipFill>
        <p:spPr>
          <a:xfrm>
            <a:off x="1989521" y="2681821"/>
            <a:ext cx="5280149" cy="1956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pic>
        <p:nvPicPr>
          <p:cNvPr descr="poll-type-id" id="142" name="Google Shape;142;p32">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143" name="Google Shape;143;p32">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144" name="Google Shape;144;p32"/>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What problems were encountered</a:t>
            </a:r>
            <a:endParaRPr b="1" sz="3600">
              <a:solidFill>
                <a:srgbClr val="5B5B5B"/>
              </a:solidFill>
              <a:latin typeface="Roboto"/>
              <a:ea typeface="Roboto"/>
              <a:cs typeface="Roboto"/>
              <a:sym typeface="Roboto"/>
            </a:endParaRPr>
          </a:p>
        </p:txBody>
      </p:sp>
      <p:sp>
        <p:nvSpPr>
          <p:cNvPr descr="footer-id" id="145" name="Google Shape;145;p32"/>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146" name="Google Shape;146;p32"/>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7"/>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3"/>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What problems were there?</a:t>
            </a:r>
            <a:endParaRPr/>
          </a:p>
        </p:txBody>
      </p:sp>
      <p:sp>
        <p:nvSpPr>
          <p:cNvPr id="152" name="Google Shape;152;p3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300"/>
              </a:spcBef>
              <a:spcAft>
                <a:spcPts val="0"/>
              </a:spcAft>
              <a:buSzPts val="1400"/>
              <a:buChar char="•"/>
            </a:pPr>
            <a:r>
              <a:rPr lang="en"/>
              <a:t>Limited data availability</a:t>
            </a:r>
            <a:endParaRPr/>
          </a:p>
          <a:p>
            <a:pPr indent="-317500" lvl="0" marL="457200" rtl="0" algn="l">
              <a:lnSpc>
                <a:spcPct val="100000"/>
              </a:lnSpc>
              <a:spcBef>
                <a:spcPts val="0"/>
              </a:spcBef>
              <a:spcAft>
                <a:spcPts val="0"/>
              </a:spcAft>
              <a:buSzPts val="1400"/>
              <a:buChar char="•"/>
            </a:pPr>
            <a:r>
              <a:rPr lang="en"/>
              <a:t>Inefficient data access</a:t>
            </a:r>
            <a:endParaRPr/>
          </a:p>
          <a:p>
            <a:pPr indent="-317500" lvl="1" marL="914400" rtl="0" algn="l">
              <a:lnSpc>
                <a:spcPct val="100000"/>
              </a:lnSpc>
              <a:spcBef>
                <a:spcPts val="0"/>
              </a:spcBef>
              <a:spcAft>
                <a:spcPts val="0"/>
              </a:spcAft>
              <a:buSzPts val="1400"/>
              <a:buChar char="–"/>
            </a:pPr>
            <a:r>
              <a:rPr lang="en"/>
              <a:t>Unreliable (non-replicated) storage</a:t>
            </a:r>
            <a:endParaRPr/>
          </a:p>
          <a:p>
            <a:pPr indent="-317500" lvl="0" marL="457200" rtl="0" algn="l">
              <a:lnSpc>
                <a:spcPct val="100000"/>
              </a:lnSpc>
              <a:spcBef>
                <a:spcPts val="0"/>
              </a:spcBef>
              <a:spcAft>
                <a:spcPts val="0"/>
              </a:spcAft>
              <a:buSzPts val="1400"/>
              <a:buChar char="•"/>
            </a:pPr>
            <a:r>
              <a:rPr lang="en"/>
              <a:t>Proprietary data format</a:t>
            </a:r>
            <a:endParaRPr/>
          </a:p>
          <a:p>
            <a:pPr indent="-317500" lvl="0" marL="457200" rtl="0" algn="l">
              <a:lnSpc>
                <a:spcPct val="100000"/>
              </a:lnSpc>
              <a:spcBef>
                <a:spcPts val="0"/>
              </a:spcBef>
              <a:spcAft>
                <a:spcPts val="0"/>
              </a:spcAft>
              <a:buSzPts val="1400"/>
              <a:buChar char="•"/>
            </a:pPr>
            <a:r>
              <a:rPr lang="en"/>
              <a:t>Non-standardized metadata</a:t>
            </a:r>
            <a:endParaRPr/>
          </a:p>
          <a:p>
            <a:pPr indent="-317500" lvl="1" marL="914400" rtl="0" algn="l">
              <a:lnSpc>
                <a:spcPct val="100000"/>
              </a:lnSpc>
              <a:spcBef>
                <a:spcPts val="0"/>
              </a:spcBef>
              <a:spcAft>
                <a:spcPts val="0"/>
              </a:spcAft>
              <a:buSzPts val="1400"/>
              <a:buChar char="–"/>
            </a:pPr>
            <a:r>
              <a:rPr lang="en"/>
              <a:t>No description of the data elements</a:t>
            </a:r>
            <a:endParaRPr/>
          </a:p>
          <a:p>
            <a:pPr indent="-317500" lvl="1" marL="914400" rtl="0" algn="l">
              <a:lnSpc>
                <a:spcPct val="100000"/>
              </a:lnSpc>
              <a:spcBef>
                <a:spcPts val="0"/>
              </a:spcBef>
              <a:spcAft>
                <a:spcPts val="0"/>
              </a:spcAft>
              <a:buSzPts val="1400"/>
              <a:buChar char="–"/>
            </a:pPr>
            <a:r>
              <a:rPr lang="en"/>
              <a:t>Lack of contact information</a:t>
            </a:r>
            <a:endParaRPr/>
          </a:p>
          <a:p>
            <a:pPr indent="-317500" lvl="1" marL="914400" rtl="0" algn="l">
              <a:lnSpc>
                <a:spcPct val="100000"/>
              </a:lnSpc>
              <a:spcBef>
                <a:spcPts val="0"/>
              </a:spcBef>
              <a:spcAft>
                <a:spcPts val="0"/>
              </a:spcAft>
              <a:buSzPts val="1400"/>
              <a:buChar char="–"/>
            </a:pPr>
            <a:r>
              <a:rPr lang="en"/>
              <a:t>No traceability of data from publication to source</a:t>
            </a:r>
            <a:endParaRPr/>
          </a:p>
          <a:p>
            <a:pPr indent="0" lvl="0" marL="457200" rtl="0" algn="l">
              <a:lnSpc>
                <a:spcPct val="100000"/>
              </a:lnSpc>
              <a:spcBef>
                <a:spcPts val="300"/>
              </a:spcBef>
              <a:spcAft>
                <a:spcPts val="0"/>
              </a:spcAft>
              <a:buSzPts val="1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4"/>
          <p:cNvPicPr preferRelativeResize="0"/>
          <p:nvPr/>
        </p:nvPicPr>
        <p:blipFill rotWithShape="1">
          <a:blip r:embed="rId3">
            <a:alphaModFix/>
          </a:blip>
          <a:srcRect b="0" l="0" r="0" t="0"/>
          <a:stretch/>
        </p:blipFill>
        <p:spPr>
          <a:xfrm>
            <a:off x="820825" y="1050053"/>
            <a:ext cx="6860299" cy="3146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5"/>
          <p:cNvSpPr txBox="1"/>
          <p:nvPr>
            <p:ph type="title"/>
          </p:nvPr>
        </p:nvSpPr>
        <p:spPr>
          <a:xfrm>
            <a:off x="514350" y="240700"/>
            <a:ext cx="8229600" cy="8574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2"/>
              </a:buClr>
              <a:buSzPct val="100000"/>
              <a:buFont typeface="Calibri"/>
              <a:buNone/>
            </a:pPr>
            <a:r>
              <a:rPr lang="en"/>
              <a:t>Human Machine collaboration </a:t>
            </a:r>
            <a:br>
              <a:rPr lang="en"/>
            </a:br>
            <a:r>
              <a:rPr lang="en"/>
              <a:t>is crucial to our future work</a:t>
            </a:r>
            <a:endParaRPr/>
          </a:p>
        </p:txBody>
      </p:sp>
      <p:sp>
        <p:nvSpPr>
          <p:cNvPr id="163" name="Google Shape;163;p35"/>
          <p:cNvSpPr txBox="1"/>
          <p:nvPr>
            <p:ph idx="12" type="sldNum"/>
          </p:nvPr>
        </p:nvSpPr>
        <p:spPr>
          <a:xfrm>
            <a:off x="0" y="3729038"/>
            <a:ext cx="1600200" cy="124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64" name="Google Shape;164;p35"/>
          <p:cNvSpPr/>
          <p:nvPr/>
        </p:nvSpPr>
        <p:spPr>
          <a:xfrm>
            <a:off x="4482913" y="2433251"/>
            <a:ext cx="1782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p:txBody>
      </p:sp>
      <p:sp>
        <p:nvSpPr>
          <p:cNvPr id="165" name="Google Shape;165;p35"/>
          <p:cNvSpPr/>
          <p:nvPr/>
        </p:nvSpPr>
        <p:spPr>
          <a:xfrm>
            <a:off x="4482913" y="2433251"/>
            <a:ext cx="1782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p:txBody>
      </p:sp>
      <p:pic>
        <p:nvPicPr>
          <p:cNvPr id="166" name="Google Shape;166;p35"/>
          <p:cNvPicPr preferRelativeResize="0"/>
          <p:nvPr/>
        </p:nvPicPr>
        <p:blipFill rotWithShape="1">
          <a:blip r:embed="rId3">
            <a:alphaModFix/>
          </a:blip>
          <a:srcRect b="0" l="0" r="0" t="0"/>
          <a:stretch/>
        </p:blipFill>
        <p:spPr>
          <a:xfrm>
            <a:off x="2002853" y="1158920"/>
            <a:ext cx="4960120" cy="37200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6"/>
          <p:cNvSpPr txBox="1"/>
          <p:nvPr>
            <p:ph type="title"/>
          </p:nvPr>
        </p:nvSpPr>
        <p:spPr>
          <a:xfrm>
            <a:off x="514350" y="240700"/>
            <a:ext cx="8229600" cy="8574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2"/>
              </a:buClr>
              <a:buSzPct val="100000"/>
              <a:buFont typeface="Calibri"/>
              <a:buNone/>
            </a:pPr>
            <a:r>
              <a:rPr lang="en">
                <a:solidFill>
                  <a:srgbClr val="FF0000"/>
                </a:solidFill>
              </a:rPr>
              <a:t>Machines</a:t>
            </a:r>
            <a:br>
              <a:rPr lang="en"/>
            </a:br>
            <a:r>
              <a:rPr lang="en"/>
              <a:t>need to be able to discover and reuse data </a:t>
            </a:r>
            <a:endParaRPr/>
          </a:p>
          <a:p>
            <a:pPr indent="0" lvl="0" marL="0" rtl="0" algn="ctr">
              <a:lnSpc>
                <a:spcPct val="100000"/>
              </a:lnSpc>
              <a:spcBef>
                <a:spcPts val="0"/>
              </a:spcBef>
              <a:spcAft>
                <a:spcPts val="0"/>
              </a:spcAft>
              <a:buClr>
                <a:schemeClr val="dk2"/>
              </a:buClr>
              <a:buSzPct val="100000"/>
              <a:buFont typeface="Calibri"/>
              <a:buNone/>
            </a:pPr>
            <a:r>
              <a:rPr lang="en"/>
              <a:t>(and arguably any digital resource)</a:t>
            </a:r>
            <a:endParaRPr/>
          </a:p>
        </p:txBody>
      </p:sp>
      <p:sp>
        <p:nvSpPr>
          <p:cNvPr id="172" name="Google Shape;172;p36"/>
          <p:cNvSpPr txBox="1"/>
          <p:nvPr>
            <p:ph idx="12" type="sldNum"/>
          </p:nvPr>
        </p:nvSpPr>
        <p:spPr>
          <a:xfrm>
            <a:off x="0" y="3729038"/>
            <a:ext cx="1600200" cy="1245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sp>
        <p:nvSpPr>
          <p:cNvPr id="173" name="Google Shape;173;p36"/>
          <p:cNvSpPr/>
          <p:nvPr/>
        </p:nvSpPr>
        <p:spPr>
          <a:xfrm>
            <a:off x="4482913" y="2433251"/>
            <a:ext cx="1782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p:txBody>
      </p:sp>
      <p:sp>
        <p:nvSpPr>
          <p:cNvPr id="174" name="Google Shape;174;p36"/>
          <p:cNvSpPr/>
          <p:nvPr/>
        </p:nvSpPr>
        <p:spPr>
          <a:xfrm>
            <a:off x="4482913" y="2433251"/>
            <a:ext cx="1782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p:txBody>
      </p:sp>
      <p:pic>
        <p:nvPicPr>
          <p:cNvPr id="175" name="Google Shape;175;p36"/>
          <p:cNvPicPr preferRelativeResize="0"/>
          <p:nvPr/>
        </p:nvPicPr>
        <p:blipFill rotWithShape="1">
          <a:blip r:embed="rId3">
            <a:alphaModFix/>
          </a:blip>
          <a:srcRect b="0" l="0" r="0" t="0"/>
          <a:stretch/>
        </p:blipFill>
        <p:spPr>
          <a:xfrm>
            <a:off x="2019091" y="1325083"/>
            <a:ext cx="4960120" cy="372008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